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91" r:id="rId2"/>
    <p:sldId id="324" r:id="rId3"/>
    <p:sldId id="320" r:id="rId4"/>
    <p:sldId id="325" r:id="rId5"/>
    <p:sldId id="326" r:id="rId6"/>
    <p:sldId id="328" r:id="rId7"/>
    <p:sldId id="327" r:id="rId8"/>
    <p:sldId id="290" r:id="rId9"/>
    <p:sldId id="329" r:id="rId10"/>
    <p:sldId id="330" r:id="rId11"/>
    <p:sldId id="332" r:id="rId12"/>
    <p:sldId id="333" r:id="rId13"/>
    <p:sldId id="334" r:id="rId14"/>
    <p:sldId id="308" r:id="rId15"/>
    <p:sldId id="336" r:id="rId16"/>
    <p:sldId id="337" r:id="rId17"/>
    <p:sldId id="338" r:id="rId18"/>
    <p:sldId id="339" r:id="rId19"/>
    <p:sldId id="340" r:id="rId20"/>
    <p:sldId id="349" r:id="rId21"/>
    <p:sldId id="370" r:id="rId22"/>
    <p:sldId id="371" r:id="rId23"/>
    <p:sldId id="341" r:id="rId24"/>
    <p:sldId id="342" r:id="rId25"/>
    <p:sldId id="350" r:id="rId26"/>
    <p:sldId id="369" r:id="rId27"/>
    <p:sldId id="368" r:id="rId28"/>
    <p:sldId id="309" r:id="rId29"/>
    <p:sldId id="310" r:id="rId30"/>
    <p:sldId id="366" r:id="rId31"/>
    <p:sldId id="311" r:id="rId32"/>
    <p:sldId id="373" r:id="rId33"/>
    <p:sldId id="321" r:id="rId34"/>
    <p:sldId id="347" r:id="rId35"/>
    <p:sldId id="348" r:id="rId36"/>
  </p:sldIdLst>
  <p:sldSz cx="12192000" cy="6858000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sna Penić" initials="JP" lastIdx="2" clrIdx="0">
    <p:extLst>
      <p:ext uri="{19B8F6BF-5375-455C-9EA6-DF929625EA0E}">
        <p15:presenceInfo xmlns:p15="http://schemas.microsoft.com/office/powerpoint/2012/main" userId="Jasna Pen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006600"/>
    <a:srgbClr val="990033"/>
    <a:srgbClr val="009900"/>
    <a:srgbClr val="FFFF9F"/>
    <a:srgbClr val="CC0000"/>
    <a:srgbClr val="FFFF00"/>
    <a:srgbClr val="FFC5E2"/>
    <a:srgbClr val="CCFF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/>
      <dgm:spPr/>
      <dgm:t>
        <a:bodyPr/>
        <a:lstStyle/>
        <a:p>
          <a:r>
            <a:rPr lang="hr-HR" b="1" dirty="0"/>
            <a:t>S USPJEHOM ZAVRŠENA NASTAVNA GODINA</a:t>
          </a:r>
          <a:endParaRPr lang="en-US" b="1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1"/>
      <dgm:spPr/>
    </dgm:pt>
    <dgm:pt modelId="{22E64179-E53F-4B12-A4AC-C30AAAEA2ABE}" type="pres">
      <dgm:prSet presAssocID="{834F83AC-C1C0-438F-9C0C-778C9B31D4D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</dgm:ptLst>
  <dgm:cxnLst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2800" b="1" dirty="0">
              <a:solidFill>
                <a:srgbClr val="006600"/>
              </a:solidFill>
            </a:rPr>
            <a:t>Kalkulator koji uz osnovne računske operacije ima:</a:t>
          </a:r>
        </a:p>
        <a:p>
          <a:pPr algn="l"/>
          <a:r>
            <a:rPr lang="hr-HR" sz="2800" b="1" dirty="0">
              <a:solidFill>
                <a:srgbClr val="006600"/>
              </a:solidFill>
            </a:rPr>
            <a:t>- </a:t>
          </a:r>
          <a:r>
            <a:rPr lang="hr-HR" sz="2800" b="1" dirty="0"/>
            <a:t>eksponencijalnu, logaritamsku i trigonometrijske funkcije</a:t>
          </a:r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/>
          <a:r>
            <a:rPr lang="hr-HR" sz="2800" b="1" dirty="0">
              <a:solidFill>
                <a:srgbClr val="C00000"/>
              </a:solidFill>
            </a:rPr>
            <a:t>Kalkulator koji ima mogućnosti:</a:t>
          </a:r>
        </a:p>
        <a:p>
          <a:pPr algn="l"/>
          <a:r>
            <a:rPr lang="hr-HR" sz="2800" b="1" dirty="0"/>
            <a:t>- bežičnog povezivanja s drugim uređajima</a:t>
          </a:r>
        </a:p>
        <a:p>
          <a:pPr algn="l"/>
          <a:r>
            <a:rPr lang="hr-HR" sz="2800" b="1" dirty="0"/>
            <a:t>- uporabe memorijske kartice</a:t>
          </a:r>
        </a:p>
        <a:p>
          <a:pPr algn="l"/>
          <a:r>
            <a:rPr lang="hr-HR" sz="2800" b="1" dirty="0"/>
            <a:t>- programiranja</a:t>
          </a:r>
        </a:p>
        <a:p>
          <a:pPr algn="l"/>
          <a:r>
            <a:rPr lang="hr-HR" sz="2800" b="1" dirty="0"/>
            <a:t>- grafičkog prikaza funkcije</a:t>
          </a:r>
        </a:p>
        <a:p>
          <a:pPr algn="l"/>
          <a:r>
            <a:rPr lang="hr-HR" sz="2800" b="1" dirty="0"/>
            <a:t>- deriviranja i integriranja  </a:t>
          </a:r>
          <a:endParaRPr lang="en-US" sz="2800" b="1" dirty="0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>
        <a:solidFill>
          <a:srgbClr val="006600"/>
        </a:solidFill>
      </dgm:spPr>
    </dgm:pt>
    <dgm:pt modelId="{22E64179-E53F-4B12-A4AC-C30AAAEA2ABE}" type="pres">
      <dgm:prSet presAssocID="{834F83AC-C1C0-438F-9C0C-778C9B31D4D3}" presName="text" presStyleLbl="fgAcc0" presStyleIdx="0" presStyleCnt="2" custScaleX="275549" custScaleY="270054" custLinFactNeighborX="-9559" custLinFactNeighborY="2553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>
        <a:solidFill>
          <a:srgbClr val="C00000"/>
        </a:solidFill>
      </dgm:spPr>
    </dgm:pt>
    <dgm:pt modelId="{87DF6875-E298-49DA-B733-A378D75D8DB7}" type="pres">
      <dgm:prSet presAssocID="{EDE95850-8769-4836-A430-F3F21B4BEA39}" presName="text" presStyleLbl="fgAcc0" presStyleIdx="1" presStyleCnt="2" custScaleX="310569" custScaleY="286491" custLinFactNeighborX="-302" custLinFactNeighborY="2330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200" b="1" dirty="0">
              <a:solidFill>
                <a:srgbClr val="006600"/>
              </a:solidFill>
            </a:rPr>
            <a:t>1 TROKUT ili 1 RAVNALO</a:t>
          </a:r>
        </a:p>
        <a:p>
          <a:pPr algn="l"/>
          <a:endParaRPr lang="hr-HR" sz="32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/>
          <a:r>
            <a:rPr lang="hr-HR" sz="3200" b="1" dirty="0"/>
            <a:t>ŠESTAR i KUTOMJER</a:t>
          </a:r>
        </a:p>
        <a:p>
          <a:pPr algn="l"/>
          <a:endParaRPr lang="hr-HR" sz="2800" b="1" dirty="0"/>
        </a:p>
        <a:p>
          <a:pPr algn="l"/>
          <a:endParaRPr lang="hr-HR" sz="2800" b="1" dirty="0"/>
        </a:p>
        <a:p>
          <a:pPr algn="l"/>
          <a:endParaRPr lang="hr-HR" sz="2800" b="1" dirty="0"/>
        </a:p>
        <a:p>
          <a:pPr algn="l"/>
          <a:endParaRPr lang="hr-HR" sz="2800" b="1" dirty="0"/>
        </a:p>
        <a:p>
          <a:pPr algn="l"/>
          <a:endParaRPr lang="en-US" sz="2800" b="1" dirty="0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>
        <a:solidFill>
          <a:srgbClr val="006600"/>
        </a:solidFill>
      </dgm:spPr>
    </dgm:pt>
    <dgm:pt modelId="{22E64179-E53F-4B12-A4AC-C30AAAEA2ABE}" type="pres">
      <dgm:prSet presAssocID="{834F83AC-C1C0-438F-9C0C-778C9B31D4D3}" presName="text" presStyleLbl="fgAcc0" presStyleIdx="0" presStyleCnt="2" custScaleX="294240" custScaleY="301899" custLinFactNeighborX="-9559" custLinFactNeighborY="2553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>
        <a:solidFill>
          <a:srgbClr val="C00000"/>
        </a:solidFill>
      </dgm:spPr>
    </dgm:pt>
    <dgm:pt modelId="{87DF6875-E298-49DA-B733-A378D75D8DB7}" type="pres">
      <dgm:prSet presAssocID="{EDE95850-8769-4836-A430-F3F21B4BEA39}" presName="text" presStyleLbl="fgAcc0" presStyleIdx="1" presStyleCnt="2" custScaleX="293778" custScaleY="289391" custLinFactNeighborX="-302" custLinFactNeighborY="2330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endParaRPr lang="hr-HR" sz="32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3600" b="1" dirty="0">
            <a:solidFill>
              <a:schemeClr val="accent1">
                <a:lumMod val="75000"/>
              </a:schemeClr>
            </a:solidFill>
          </a:endParaRPr>
        </a:p>
        <a:p>
          <a:pPr algn="l"/>
          <a:r>
            <a:rPr lang="hr-HR" sz="3600" b="1" dirty="0">
              <a:solidFill>
                <a:schemeClr val="accent1">
                  <a:lumMod val="75000"/>
                </a:schemeClr>
              </a:solidFill>
            </a:rPr>
            <a:t>- učenik se potpisuje na perforiranu traku vrećice s ispitnim materijalima i </a:t>
          </a:r>
          <a:r>
            <a:rPr lang="hr-HR" sz="3600" b="1" dirty="0">
              <a:solidFill>
                <a:schemeClr val="accent1"/>
              </a:solidFill>
            </a:rPr>
            <a:t>čuva je kao dokaz pristupanja ispitu</a:t>
          </a:r>
        </a:p>
        <a:p>
          <a:pPr algn="l"/>
          <a:r>
            <a:rPr lang="hr-HR" sz="3600" b="1" dirty="0">
              <a:solidFill>
                <a:schemeClr val="accent1"/>
              </a:solidFill>
            </a:rPr>
            <a:t>- po traci se za vrijeme ispita ne smije pisati</a:t>
          </a: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1"/>
      <dgm:spPr>
        <a:solidFill>
          <a:schemeClr val="accent1">
            <a:lumMod val="75000"/>
          </a:schemeClr>
        </a:solidFill>
      </dgm:spPr>
    </dgm:pt>
    <dgm:pt modelId="{22E64179-E53F-4B12-A4AC-C30AAAEA2ABE}" type="pres">
      <dgm:prSet presAssocID="{834F83AC-C1C0-438F-9C0C-778C9B31D4D3}" presName="text" presStyleLbl="fgAcc0" presStyleIdx="0" presStyleCnt="1" custScaleX="272873" custScaleY="295290" custLinFactX="-4975" custLinFactNeighborX="-100000" custLinFactNeighborY="3674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</dgm:ptLst>
  <dgm:cxnLst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endParaRPr lang="hr-HR" sz="32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2800" b="1" dirty="0">
            <a:solidFill>
              <a:srgbClr val="006600"/>
            </a:solidFill>
          </a:endParaRPr>
        </a:p>
        <a:p>
          <a:pPr algn="l"/>
          <a:endParaRPr lang="hr-HR" sz="3600" b="1" dirty="0">
            <a:solidFill>
              <a:schemeClr val="tx1"/>
            </a:solidFill>
          </a:endParaRPr>
        </a:p>
        <a:p>
          <a:pPr algn="l"/>
          <a:r>
            <a:rPr lang="hr-HR" sz="3600" b="1" dirty="0">
              <a:solidFill>
                <a:schemeClr val="accent1">
                  <a:lumMod val="75000"/>
                </a:schemeClr>
              </a:solidFill>
            </a:rPr>
            <a:t>-pregledava ispitni materijal </a:t>
          </a:r>
          <a:endParaRPr lang="hr-HR" sz="3600" b="0" dirty="0">
            <a:solidFill>
              <a:schemeClr val="tx1"/>
            </a:solidFill>
          </a:endParaRPr>
        </a:p>
        <a:p>
          <a:pPr algn="l"/>
          <a:r>
            <a:rPr lang="hr-HR" sz="3600" b="1" dirty="0">
              <a:solidFill>
                <a:schemeClr val="accent1">
                  <a:lumMod val="75000"/>
                </a:schemeClr>
              </a:solidFill>
            </a:rPr>
            <a:t>-lijepi bar kodove na ispitni materijal i vrećicu za povrat </a:t>
          </a:r>
        </a:p>
        <a:p>
          <a:pPr algn="l"/>
          <a:r>
            <a:rPr lang="hr-HR" sz="3600" b="0" dirty="0">
              <a:solidFill>
                <a:schemeClr val="tx1"/>
              </a:solidFill>
            </a:rPr>
            <a:t>- </a:t>
          </a:r>
          <a:r>
            <a:rPr lang="hr-HR" sz="3600" b="1" dirty="0">
              <a:solidFill>
                <a:schemeClr val="tx1"/>
              </a:solidFill>
            </a:rPr>
            <a:t>ne smije </a:t>
          </a:r>
          <a:r>
            <a:rPr lang="hr-HR" sz="3600" b="0" dirty="0">
              <a:solidFill>
                <a:schemeClr val="tx1"/>
              </a:solidFill>
            </a:rPr>
            <a:t>se upotrijebiti naljepnica s imenom</a:t>
          </a: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  <a:p>
          <a:pPr algn="l"/>
          <a:endParaRPr lang="hr-HR" sz="2800" b="1" dirty="0">
            <a:solidFill>
              <a:schemeClr val="tx1"/>
            </a:solidFill>
          </a:endParaRPr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1"/>
      <dgm:spPr>
        <a:solidFill>
          <a:schemeClr val="accent1">
            <a:lumMod val="75000"/>
          </a:schemeClr>
        </a:solidFill>
      </dgm:spPr>
    </dgm:pt>
    <dgm:pt modelId="{22E64179-E53F-4B12-A4AC-C30AAAEA2ABE}" type="pres">
      <dgm:prSet presAssocID="{834F83AC-C1C0-438F-9C0C-778C9B31D4D3}" presName="text" presStyleLbl="fgAcc0" presStyleIdx="0" presStyleCnt="1" custScaleX="259555" custScaleY="245002" custLinFactX="-4975" custLinFactNeighborX="-100000" custLinFactNeighborY="3674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</dgm:ptLst>
  <dgm:cxnLst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600" b="1" dirty="0">
              <a:solidFill>
                <a:schemeClr val="tx1"/>
              </a:solidFill>
            </a:rPr>
            <a:t>Slijediti upute nastavnika</a:t>
          </a:r>
        </a:p>
        <a:p>
          <a:pPr algn="l"/>
          <a:r>
            <a:rPr lang="hr-HR" sz="3600" b="1" dirty="0">
              <a:solidFill>
                <a:srgbClr val="C00000"/>
              </a:solidFill>
            </a:rPr>
            <a:t>Zabranjeno je </a:t>
          </a:r>
          <a:r>
            <a:rPr lang="hr-HR" sz="3600" b="0" dirty="0">
              <a:solidFill>
                <a:schemeClr val="tx1"/>
              </a:solidFill>
            </a:rPr>
            <a:t>međusobno razgovarati, osvrtati se, prepisivati, dopuštati prepisivanje, imati nedozvoljeni pribor</a:t>
          </a:r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1"/>
      <dgm:spPr>
        <a:solidFill>
          <a:schemeClr val="accent1">
            <a:lumMod val="75000"/>
          </a:schemeClr>
        </a:solidFill>
      </dgm:spPr>
    </dgm:pt>
    <dgm:pt modelId="{22E64179-E53F-4B12-A4AC-C30AAAEA2ABE}" type="pres">
      <dgm:prSet presAssocID="{834F83AC-C1C0-438F-9C0C-778C9B31D4D3}" presName="text" presStyleLbl="fgAcc0" presStyleIdx="0" presStyleCnt="1" custScaleX="266414" custScaleY="259308" custLinFactX="-4975" custLinFactNeighborX="-100000" custLinFactNeighborY="3674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</dgm:ptLst>
  <dgm:cxnLst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9A6DB56-8EB9-4431-A22F-07A486368793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hr-HR"/>
        </a:p>
      </dgm:t>
    </dgm:pt>
    <dgm:pt modelId="{0FDD9E89-1627-413F-BBAD-60A9983DD677}">
      <dgm:prSet/>
      <dgm:spPr/>
      <dgm:t>
        <a:bodyPr/>
        <a:lstStyle/>
        <a:p>
          <a:pPr rtl="0"/>
          <a:r>
            <a:rPr lang="hr-HR" b="1" dirty="0"/>
            <a:t>NA TEMELJU UTVRĐENIH NEPRAVILNOSTI </a:t>
          </a:r>
          <a:r>
            <a:rPr lang="hr-HR" b="1" dirty="0">
              <a:solidFill>
                <a:srgbClr val="FF0000"/>
              </a:solidFill>
            </a:rPr>
            <a:t>RAVNATELJ CENTRA </a:t>
          </a:r>
          <a:r>
            <a:rPr lang="hr-HR" b="1" dirty="0"/>
            <a:t>DONOSI </a:t>
          </a:r>
          <a:r>
            <a:rPr lang="hr-HR" b="1" dirty="0">
              <a:solidFill>
                <a:srgbClr val="FF0000"/>
              </a:solidFill>
            </a:rPr>
            <a:t>ODLUKU O PONIŠTENJU ISPITA </a:t>
          </a:r>
          <a:r>
            <a:rPr lang="hr-HR" b="1" dirty="0"/>
            <a:t>JEDNOG ILI VIŠE PRISTUPNIKA NA ISPITNOME MJESTU NA KOJEMU JE UTVRĐENA NEPRAVILNOST</a:t>
          </a:r>
          <a:endParaRPr lang="hr-HR" dirty="0"/>
        </a:p>
      </dgm:t>
    </dgm:pt>
    <dgm:pt modelId="{4582F206-4FDF-438E-8341-B1C67A6FB8FE}" type="parTrans" cxnId="{A07EA9BA-D491-4735-AB82-9FF6EF8544EB}">
      <dgm:prSet/>
      <dgm:spPr/>
      <dgm:t>
        <a:bodyPr/>
        <a:lstStyle/>
        <a:p>
          <a:endParaRPr lang="hr-HR"/>
        </a:p>
      </dgm:t>
    </dgm:pt>
    <dgm:pt modelId="{C66DA507-A271-4DCB-A9FD-F43D6D21D37F}" type="sibTrans" cxnId="{A07EA9BA-D491-4735-AB82-9FF6EF8544EB}">
      <dgm:prSet/>
      <dgm:spPr/>
      <dgm:t>
        <a:bodyPr/>
        <a:lstStyle/>
        <a:p>
          <a:endParaRPr lang="hr-HR"/>
        </a:p>
      </dgm:t>
    </dgm:pt>
    <dgm:pt modelId="{D7FCA051-0183-480F-8C07-9C7D6665AE15}" type="pres">
      <dgm:prSet presAssocID="{99A6DB56-8EB9-4431-A22F-07A4863687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193AC2B-73C6-4DC0-A969-D75D655CC8CB}" type="pres">
      <dgm:prSet presAssocID="{0FDD9E89-1627-413F-BBAD-60A9983DD677}" presName="parentText" presStyleLbl="node1" presStyleIdx="0" presStyleCnt="1" custLinFactNeighborX="-1187" custLinFactNeighborY="-9719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07EA9BA-D491-4735-AB82-9FF6EF8544EB}" srcId="{99A6DB56-8EB9-4431-A22F-07A486368793}" destId="{0FDD9E89-1627-413F-BBAD-60A9983DD677}" srcOrd="0" destOrd="0" parTransId="{4582F206-4FDF-438E-8341-B1C67A6FB8FE}" sibTransId="{C66DA507-A271-4DCB-A9FD-F43D6D21D37F}"/>
    <dgm:cxn modelId="{B45F9047-B1A5-41F9-BDCE-24CD0B4561FF}" type="presOf" srcId="{99A6DB56-8EB9-4431-A22F-07A486368793}" destId="{D7FCA051-0183-480F-8C07-9C7D6665AE15}" srcOrd="0" destOrd="0" presId="urn:microsoft.com/office/officeart/2005/8/layout/vList2"/>
    <dgm:cxn modelId="{F4E1AF0B-A339-443D-AFE0-5352DEBBDD94}" type="presOf" srcId="{0FDD9E89-1627-413F-BBAD-60A9983DD677}" destId="{C193AC2B-73C6-4DC0-A969-D75D655CC8CB}" srcOrd="0" destOrd="0" presId="urn:microsoft.com/office/officeart/2005/8/layout/vList2"/>
    <dgm:cxn modelId="{9DEB6DCA-5E4A-43E4-8A3D-82FEDCBEEC30}" type="presParOf" srcId="{D7FCA051-0183-480F-8C07-9C7D6665AE15}" destId="{C193AC2B-73C6-4DC0-A969-D75D655CC8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500" b="1" dirty="0"/>
            <a:t>IZVIJESTITI ŠKOLSKO ISPITNO POVJERENSTVO U ROKU 24 SATA</a:t>
          </a:r>
          <a:endParaRPr lang="en-US" sz="3500" b="1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/>
      <dgm:t>
        <a:bodyPr/>
        <a:lstStyle/>
        <a:p>
          <a:pPr algn="ctr"/>
          <a:r>
            <a:rPr lang="hr-HR" sz="3500" b="1" dirty="0"/>
            <a:t>DOSTAVITI DOKAZE O IZOSTANKU U ROKU OD 3 DANA</a:t>
          </a:r>
        </a:p>
        <a:p>
          <a:pPr algn="l"/>
          <a:r>
            <a:rPr lang="hr-HR" sz="3500" b="0" dirty="0"/>
            <a:t>- opravdano u slučaju teže bolesti, nesreće, smrti u obitelji…</a:t>
          </a:r>
          <a:endParaRPr lang="en-US" sz="3500" b="0" dirty="0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168505" custScaleY="15846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ScaleX="148712" custScaleY="158517" custLinFactNeighborX="-7282" custLinFactNeighborY="-479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4400" b="1" dirty="0"/>
            <a:t>AKO UČENIK NE PRILOŽI DOKAZE O OPRAVDANOSTI IZOSTANKA U PROPISANOM ROKU, DUŽAN JE PLATITI NAKNADU ZA TROŠKOVE POLAGANJA ISPITA </a:t>
          </a:r>
          <a:endParaRPr lang="en-US" sz="4400" b="1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1"/>
      <dgm:spPr/>
    </dgm:pt>
    <dgm:pt modelId="{22E64179-E53F-4B12-A4AC-C30AAAEA2ABE}" type="pres">
      <dgm:prSet presAssocID="{834F83AC-C1C0-438F-9C0C-778C9B31D4D3}" presName="text" presStyleLbl="fgAcc0" presStyleIdx="0" presStyleCnt="1" custScaleX="271506" custScaleY="19191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</dgm:ptLst>
  <dgm:cxnLst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/>
      <dgm:spPr/>
      <dgm:t>
        <a:bodyPr/>
        <a:lstStyle/>
        <a:p>
          <a:r>
            <a:rPr lang="hr-HR" b="1" dirty="0"/>
            <a:t>Prijepodnevni ispiti: 9:00</a:t>
          </a:r>
          <a:endParaRPr lang="en-US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/>
      <dgm:spPr/>
      <dgm:t>
        <a:bodyPr/>
        <a:lstStyle/>
        <a:p>
          <a:r>
            <a:rPr lang="hr-HR" b="1" dirty="0"/>
            <a:t>Poslijepodnevni ispiti: 14:00</a:t>
          </a:r>
          <a:endParaRPr lang="en-US" dirty="0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199897" custScaleY="22283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ScaleX="197373" custScaleY="23020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r>
            <a:rPr lang="hr-HR" sz="3500" b="1" dirty="0"/>
            <a:t>U </a:t>
          </a:r>
          <a:r>
            <a:rPr lang="hr-HR" sz="4000" b="1" dirty="0"/>
            <a:t>8:30</a:t>
          </a:r>
          <a:r>
            <a:rPr lang="hr-HR" sz="3500" b="1" dirty="0"/>
            <a:t> za prijepodnevne ispite</a:t>
          </a:r>
          <a:endParaRPr lang="en-US" sz="3500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/>
      <dgm:t>
        <a:bodyPr/>
        <a:lstStyle/>
        <a:p>
          <a:r>
            <a:rPr lang="hr-HR" sz="3500" b="1" dirty="0"/>
            <a:t>U </a:t>
          </a:r>
          <a:r>
            <a:rPr lang="hr-HR" sz="4000" b="1" dirty="0"/>
            <a:t>13:30</a:t>
          </a:r>
          <a:r>
            <a:rPr lang="hr-HR" sz="3500" b="1" dirty="0"/>
            <a:t> za poslijepodnevne ispite</a:t>
          </a:r>
          <a:endParaRPr lang="en-US" sz="3500" dirty="0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126252" custScaleY="116975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ScaleX="118291" custScaleY="10972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600" b="1" dirty="0"/>
            <a:t>- Osobnu iskaznicu</a:t>
          </a:r>
        </a:p>
        <a:p>
          <a:pPr algn="l"/>
          <a:r>
            <a:rPr lang="hr-HR" sz="3600" b="1" dirty="0"/>
            <a:t>- Putovnicu</a:t>
          </a:r>
        </a:p>
        <a:p>
          <a:pPr algn="l"/>
          <a:r>
            <a:rPr lang="hr-HR" sz="3600" b="1" dirty="0"/>
            <a:t>- Vozačku</a:t>
          </a:r>
          <a:endParaRPr lang="en-US" sz="3600" b="1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148107" custScaleY="14358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ScaleX="136193" custScaleY="140712" custLinFactNeighborX="-3697" custLinFactNeighborY="769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endParaRPr lang="en-US" sz="3500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/>
      <dgm:t>
        <a:bodyPr/>
        <a:lstStyle/>
        <a:p>
          <a:r>
            <a:rPr lang="hr-HR" sz="3500" b="1" dirty="0"/>
            <a:t>U </a:t>
          </a:r>
          <a:r>
            <a:rPr lang="hr-HR" sz="4000" b="1" dirty="0"/>
            <a:t>13.30</a:t>
          </a:r>
          <a:r>
            <a:rPr lang="hr-HR" sz="3500" b="1" dirty="0"/>
            <a:t> za poslijepodnevne ispite</a:t>
          </a:r>
          <a:endParaRPr lang="en-US" sz="3500" dirty="0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25341" custScaleY="9205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LinFactNeighborX="2613" custLinFactNeighborY="1823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500" dirty="0"/>
            <a:t>- </a:t>
          </a:r>
          <a:r>
            <a:rPr lang="hr-HR" sz="2800" b="1" dirty="0"/>
            <a:t>mobiteli</a:t>
          </a:r>
        </a:p>
        <a:p>
          <a:pPr algn="l"/>
          <a:r>
            <a:rPr lang="hr-HR" sz="2800" b="1" dirty="0"/>
            <a:t>- drugi audio i video uređaji</a:t>
          </a:r>
        </a:p>
        <a:p>
          <a:pPr algn="l"/>
          <a:r>
            <a:rPr lang="hr-HR" sz="2800" b="1" dirty="0"/>
            <a:t>- satovi</a:t>
          </a:r>
        </a:p>
        <a:p>
          <a:pPr algn="l"/>
          <a:r>
            <a:rPr lang="hr-HR" sz="2800" b="1" dirty="0"/>
            <a:t>- torbe </a:t>
          </a:r>
        </a:p>
        <a:p>
          <a:pPr algn="l"/>
          <a:r>
            <a:rPr lang="hr-HR" sz="2800" b="1" dirty="0"/>
            <a:t>- bilježnice</a:t>
          </a:r>
        </a:p>
        <a:p>
          <a:pPr algn="l"/>
          <a:r>
            <a:rPr lang="hr-HR" sz="2800" b="1" dirty="0"/>
            <a:t>- udžbenici</a:t>
          </a:r>
        </a:p>
        <a:p>
          <a:pPr algn="l"/>
          <a:r>
            <a:rPr lang="hr-HR" sz="2800" b="1" dirty="0"/>
            <a:t>- jakne…</a:t>
          </a:r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sz="3500" dirty="0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284221" custScaleY="266674" custLinFactNeighborX="-3118" custLinFactNeighborY="749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ScaleX="167710" custScaleY="202794" custLinFactNeighborX="2757" custLinFactNeighborY="264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ctr"/>
          <a:r>
            <a:rPr lang="hr-HR" sz="3500" b="1" dirty="0">
              <a:solidFill>
                <a:srgbClr val="C00000"/>
              </a:solidFill>
            </a:rPr>
            <a:t>Na svakom stolu nalazi se:</a:t>
          </a:r>
        </a:p>
        <a:p>
          <a:pPr algn="l"/>
          <a:r>
            <a:rPr lang="hr-HR" sz="3500" dirty="0"/>
            <a:t>- </a:t>
          </a:r>
          <a:r>
            <a:rPr lang="hr-HR" sz="3500" b="1" dirty="0"/>
            <a:t>natpis s imenom</a:t>
          </a:r>
        </a:p>
        <a:p>
          <a:pPr algn="l"/>
          <a:r>
            <a:rPr lang="hr-HR" sz="3500" b="1" dirty="0"/>
            <a:t>- zatvoreni, personalizirani</a:t>
          </a:r>
        </a:p>
        <a:p>
          <a:pPr algn="l"/>
          <a:r>
            <a:rPr lang="hr-HR" sz="3500" b="1" dirty="0"/>
            <a:t>   ispitni materijali</a:t>
          </a:r>
          <a:endParaRPr lang="en-US" sz="3500" b="1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/>
      <dgm:t>
        <a:bodyPr/>
        <a:lstStyle/>
        <a:p>
          <a:endParaRPr lang="en-US" sz="3500" dirty="0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120285" custScaleY="103576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LinFactNeighborX="2613" custLinFactNeighborY="18230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000" b="1" dirty="0"/>
            <a:t>- osobnu iskaznicu (na rubu stola)</a:t>
          </a:r>
        </a:p>
        <a:p>
          <a:pPr algn="l"/>
          <a:r>
            <a:rPr lang="hr-HR" sz="3000" b="1" dirty="0"/>
            <a:t>-pribor za pisanje propisan ispitnim katalogom za svaki predmet </a:t>
          </a:r>
        </a:p>
        <a:p>
          <a:pPr algn="l"/>
          <a:r>
            <a:rPr lang="hr-HR" sz="3000" b="1" dirty="0"/>
            <a:t>- bočicu s vodom u plastičnoj prozirnoj ambalaži bez naljepnice</a:t>
          </a:r>
        </a:p>
        <a:p>
          <a:pPr algn="l"/>
          <a:r>
            <a:rPr lang="hr-HR" sz="3000" b="1" dirty="0"/>
            <a:t>- ispitne materijale</a:t>
          </a:r>
          <a:endParaRPr lang="en-US" sz="3000" b="1" dirty="0"/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/>
      <dgm:t>
        <a:bodyPr/>
        <a:lstStyle/>
        <a:p>
          <a:endParaRPr lang="en-US" sz="3500" dirty="0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/>
    </dgm:pt>
    <dgm:pt modelId="{22E64179-E53F-4B12-A4AC-C30AAAEA2ABE}" type="pres">
      <dgm:prSet presAssocID="{834F83AC-C1C0-438F-9C0C-778C9B31D4D3}" presName="text" presStyleLbl="fgAcc0" presStyleIdx="0" presStyleCnt="2" custScaleX="196190" custScaleY="196668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/>
    </dgm:pt>
    <dgm:pt modelId="{87DF6875-E298-49DA-B733-A378D75D8DB7}" type="pres">
      <dgm:prSet presAssocID="{EDE95850-8769-4836-A430-F3F21B4BEA39}" presName="text" presStyleLbl="fgAcc0" presStyleIdx="1" presStyleCnt="2" custScaleX="148712" custScaleY="158517" custLinFactNeighborX="-7282" custLinFactNeighborY="-4797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4E5F49A-AB4C-4AF0-B379-E6075B64096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4F83AC-C1C0-438F-9C0C-778C9B31D4D3}">
      <dgm:prSet custT="1"/>
      <dgm:spPr/>
      <dgm:t>
        <a:bodyPr/>
        <a:lstStyle/>
        <a:p>
          <a:pPr algn="l"/>
          <a:r>
            <a:rPr lang="hr-HR" sz="3500" b="1" dirty="0"/>
            <a:t>- Kemijska olovka plave </a:t>
          </a:r>
        </a:p>
        <a:p>
          <a:pPr algn="l"/>
          <a:r>
            <a:rPr lang="hr-HR" sz="3500" b="1" dirty="0"/>
            <a:t>  ili crne boje (svi ispiti)</a:t>
          </a:r>
        </a:p>
        <a:p>
          <a:pPr algn="l"/>
          <a:r>
            <a:rPr lang="hr-HR" sz="3500" b="1" dirty="0"/>
            <a:t>- Flomasteri (likovna umjetnost)</a:t>
          </a:r>
        </a:p>
      </dgm:t>
    </dgm:pt>
    <dgm:pt modelId="{C670386B-EBD0-4A57-B2E2-7C9298E54300}" type="parTrans" cxnId="{1160EC06-3DAA-4743-A5B0-D385A08D6EBD}">
      <dgm:prSet/>
      <dgm:spPr/>
      <dgm:t>
        <a:bodyPr/>
        <a:lstStyle/>
        <a:p>
          <a:endParaRPr lang="en-US"/>
        </a:p>
      </dgm:t>
    </dgm:pt>
    <dgm:pt modelId="{6627468C-0905-4759-8FA7-748D57E2CC70}" type="sibTrans" cxnId="{1160EC06-3DAA-4743-A5B0-D385A08D6EBD}">
      <dgm:prSet/>
      <dgm:spPr/>
      <dgm:t>
        <a:bodyPr/>
        <a:lstStyle/>
        <a:p>
          <a:endParaRPr lang="en-US"/>
        </a:p>
      </dgm:t>
    </dgm:pt>
    <dgm:pt modelId="{EDE95850-8769-4836-A430-F3F21B4BEA39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algn="l"/>
          <a:r>
            <a:rPr lang="hr-HR" sz="3500" b="1" dirty="0"/>
            <a:t>- Grafitna olovka i     gumica</a:t>
          </a:r>
        </a:p>
        <a:p>
          <a:pPr algn="l"/>
          <a:endParaRPr lang="hr-HR" sz="3500" b="1" dirty="0"/>
        </a:p>
        <a:p>
          <a:pPr algn="l"/>
          <a:endParaRPr lang="hr-HR" sz="3500" b="1" dirty="0"/>
        </a:p>
        <a:p>
          <a:pPr algn="l"/>
          <a:endParaRPr lang="en-US" sz="3500" b="1" dirty="0"/>
        </a:p>
      </dgm:t>
    </dgm:pt>
    <dgm:pt modelId="{CBC29B2F-F8B4-4383-B601-F3A198F1E62B}" type="sibTrans" cxnId="{E1238A60-4BFA-48C4-B77F-6BC0862159EC}">
      <dgm:prSet/>
      <dgm:spPr/>
      <dgm:t>
        <a:bodyPr/>
        <a:lstStyle/>
        <a:p>
          <a:endParaRPr lang="en-US"/>
        </a:p>
      </dgm:t>
    </dgm:pt>
    <dgm:pt modelId="{5716EDB5-24B8-446E-84D8-58415B8AB7A6}" type="parTrans" cxnId="{E1238A60-4BFA-48C4-B77F-6BC0862159EC}">
      <dgm:prSet/>
      <dgm:spPr/>
      <dgm:t>
        <a:bodyPr/>
        <a:lstStyle/>
        <a:p>
          <a:endParaRPr lang="en-US"/>
        </a:p>
      </dgm:t>
    </dgm:pt>
    <dgm:pt modelId="{4BE50C26-2A61-403E-B651-2B643A3AFBD8}" type="pres">
      <dgm:prSet presAssocID="{64E5F49A-AB4C-4AF0-B379-E6075B6409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D8B11B63-D861-4149-A4E6-5E9581FBB117}" type="pres">
      <dgm:prSet presAssocID="{834F83AC-C1C0-438F-9C0C-778C9B31D4D3}" presName="hierRoot1" presStyleCnt="0"/>
      <dgm:spPr/>
    </dgm:pt>
    <dgm:pt modelId="{FEBE356E-51EC-4580-87AA-00757650B25C}" type="pres">
      <dgm:prSet presAssocID="{834F83AC-C1C0-438F-9C0C-778C9B31D4D3}" presName="composite" presStyleCnt="0"/>
      <dgm:spPr/>
    </dgm:pt>
    <dgm:pt modelId="{5DF03A6A-0F00-4769-8F7E-F5C0E87EA5A9}" type="pres">
      <dgm:prSet presAssocID="{834F83AC-C1C0-438F-9C0C-778C9B31D4D3}" presName="background" presStyleLbl="node0" presStyleIdx="0" presStyleCnt="2"/>
      <dgm:spPr>
        <a:solidFill>
          <a:srgbClr val="006600"/>
        </a:solidFill>
      </dgm:spPr>
    </dgm:pt>
    <dgm:pt modelId="{22E64179-E53F-4B12-A4AC-C30AAAEA2ABE}" type="pres">
      <dgm:prSet presAssocID="{834F83AC-C1C0-438F-9C0C-778C9B31D4D3}" presName="text" presStyleLbl="fgAcc0" presStyleIdx="0" presStyleCnt="2" custScaleX="190210" custScaleY="176136" custLinFactNeighborX="-9559" custLinFactNeighborY="25534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1E640EC1-6896-4720-9E4A-44FA9A4C52C9}" type="pres">
      <dgm:prSet presAssocID="{834F83AC-C1C0-438F-9C0C-778C9B31D4D3}" presName="hierChild2" presStyleCnt="0"/>
      <dgm:spPr/>
    </dgm:pt>
    <dgm:pt modelId="{F2A71E0C-07E9-4ACB-AF0E-400F5F4FDEB9}" type="pres">
      <dgm:prSet presAssocID="{EDE95850-8769-4836-A430-F3F21B4BEA39}" presName="hierRoot1" presStyleCnt="0"/>
      <dgm:spPr/>
    </dgm:pt>
    <dgm:pt modelId="{6D04C6A6-C005-474C-841B-9E245E722B65}" type="pres">
      <dgm:prSet presAssocID="{EDE95850-8769-4836-A430-F3F21B4BEA39}" presName="composite" presStyleCnt="0"/>
      <dgm:spPr/>
    </dgm:pt>
    <dgm:pt modelId="{0AFFFF8E-4104-45D4-B3A8-E6D9AE23D4EA}" type="pres">
      <dgm:prSet presAssocID="{EDE95850-8769-4836-A430-F3F21B4BEA39}" presName="background" presStyleLbl="node0" presStyleIdx="1" presStyleCnt="2"/>
      <dgm:spPr>
        <a:solidFill>
          <a:srgbClr val="C00000"/>
        </a:solidFill>
      </dgm:spPr>
    </dgm:pt>
    <dgm:pt modelId="{87DF6875-E298-49DA-B733-A378D75D8DB7}" type="pres">
      <dgm:prSet presAssocID="{EDE95850-8769-4836-A430-F3F21B4BEA39}" presName="text" presStyleLbl="fgAcc0" presStyleIdx="1" presStyleCnt="2" custScaleX="184056" custScaleY="190805" custLinFactNeighborX="-302" custLinFactNeighborY="23309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E2109ED3-F5D9-43C3-ACB3-36AB389C3A71}" type="pres">
      <dgm:prSet presAssocID="{EDE95850-8769-4836-A430-F3F21B4BEA39}" presName="hierChild2" presStyleCnt="0"/>
      <dgm:spPr/>
    </dgm:pt>
  </dgm:ptLst>
  <dgm:cxnLst>
    <dgm:cxn modelId="{1160EC06-3DAA-4743-A5B0-D385A08D6EBD}" srcId="{64E5F49A-AB4C-4AF0-B379-E6075B640967}" destId="{834F83AC-C1C0-438F-9C0C-778C9B31D4D3}" srcOrd="0" destOrd="0" parTransId="{C670386B-EBD0-4A57-B2E2-7C9298E54300}" sibTransId="{6627468C-0905-4759-8FA7-748D57E2CC70}"/>
    <dgm:cxn modelId="{F4463AE0-190F-4E8A-8BB7-56B165B39402}" type="presOf" srcId="{EDE95850-8769-4836-A430-F3F21B4BEA39}" destId="{87DF6875-E298-49DA-B733-A378D75D8DB7}" srcOrd="0" destOrd="0" presId="urn:microsoft.com/office/officeart/2005/8/layout/hierarchy1"/>
    <dgm:cxn modelId="{BA0EDFA9-EB92-43E3-AE9D-46A1EF44818C}" type="presOf" srcId="{64E5F49A-AB4C-4AF0-B379-E6075B640967}" destId="{4BE50C26-2A61-403E-B651-2B643A3AFBD8}" srcOrd="0" destOrd="0" presId="urn:microsoft.com/office/officeart/2005/8/layout/hierarchy1"/>
    <dgm:cxn modelId="{C523976C-36F3-4002-B0BF-EA6F19167954}" type="presOf" srcId="{834F83AC-C1C0-438F-9C0C-778C9B31D4D3}" destId="{22E64179-E53F-4B12-A4AC-C30AAAEA2ABE}" srcOrd="0" destOrd="0" presId="urn:microsoft.com/office/officeart/2005/8/layout/hierarchy1"/>
    <dgm:cxn modelId="{E1238A60-4BFA-48C4-B77F-6BC0862159EC}" srcId="{64E5F49A-AB4C-4AF0-B379-E6075B640967}" destId="{EDE95850-8769-4836-A430-F3F21B4BEA39}" srcOrd="1" destOrd="0" parTransId="{5716EDB5-24B8-446E-84D8-58415B8AB7A6}" sibTransId="{CBC29B2F-F8B4-4383-B601-F3A198F1E62B}"/>
    <dgm:cxn modelId="{41E96A77-F842-4F7A-BB01-E60FBC23E2D4}" type="presParOf" srcId="{4BE50C26-2A61-403E-B651-2B643A3AFBD8}" destId="{D8B11B63-D861-4149-A4E6-5E9581FBB117}" srcOrd="0" destOrd="0" presId="urn:microsoft.com/office/officeart/2005/8/layout/hierarchy1"/>
    <dgm:cxn modelId="{0C3CCB33-A698-4D04-92C7-956690077D2B}" type="presParOf" srcId="{D8B11B63-D861-4149-A4E6-5E9581FBB117}" destId="{FEBE356E-51EC-4580-87AA-00757650B25C}" srcOrd="0" destOrd="0" presId="urn:microsoft.com/office/officeart/2005/8/layout/hierarchy1"/>
    <dgm:cxn modelId="{240C63BA-858D-443C-B7A0-37BF2A779F8F}" type="presParOf" srcId="{FEBE356E-51EC-4580-87AA-00757650B25C}" destId="{5DF03A6A-0F00-4769-8F7E-F5C0E87EA5A9}" srcOrd="0" destOrd="0" presId="urn:microsoft.com/office/officeart/2005/8/layout/hierarchy1"/>
    <dgm:cxn modelId="{589A8CC8-5B80-47B5-A463-C89C72BD768F}" type="presParOf" srcId="{FEBE356E-51EC-4580-87AA-00757650B25C}" destId="{22E64179-E53F-4B12-A4AC-C30AAAEA2ABE}" srcOrd="1" destOrd="0" presId="urn:microsoft.com/office/officeart/2005/8/layout/hierarchy1"/>
    <dgm:cxn modelId="{A5FF2AC3-9A65-4E2B-BBD4-90AAF24CC570}" type="presParOf" srcId="{D8B11B63-D861-4149-A4E6-5E9581FBB117}" destId="{1E640EC1-6896-4720-9E4A-44FA9A4C52C9}" srcOrd="1" destOrd="0" presId="urn:microsoft.com/office/officeart/2005/8/layout/hierarchy1"/>
    <dgm:cxn modelId="{C2CC80D8-D7CA-4277-B351-AA22CA8356D6}" type="presParOf" srcId="{4BE50C26-2A61-403E-B651-2B643A3AFBD8}" destId="{F2A71E0C-07E9-4ACB-AF0E-400F5F4FDEB9}" srcOrd="1" destOrd="0" presId="urn:microsoft.com/office/officeart/2005/8/layout/hierarchy1"/>
    <dgm:cxn modelId="{1ED06EE0-77E6-4EAB-8EB2-83B9DF7F53B6}" type="presParOf" srcId="{F2A71E0C-07E9-4ACB-AF0E-400F5F4FDEB9}" destId="{6D04C6A6-C005-474C-841B-9E245E722B65}" srcOrd="0" destOrd="0" presId="urn:microsoft.com/office/officeart/2005/8/layout/hierarchy1"/>
    <dgm:cxn modelId="{8FF11E83-56E3-47CB-BAB8-EF666567BE30}" type="presParOf" srcId="{6D04C6A6-C005-474C-841B-9E245E722B65}" destId="{0AFFFF8E-4104-45D4-B3A8-E6D9AE23D4EA}" srcOrd="0" destOrd="0" presId="urn:microsoft.com/office/officeart/2005/8/layout/hierarchy1"/>
    <dgm:cxn modelId="{E59CA275-88BD-40D9-A77A-8FDFD81CF462}" type="presParOf" srcId="{6D04C6A6-C005-474C-841B-9E245E722B65}" destId="{87DF6875-E298-49DA-B733-A378D75D8DB7}" srcOrd="1" destOrd="0" presId="urn:microsoft.com/office/officeart/2005/8/layout/hierarchy1"/>
    <dgm:cxn modelId="{9408AF11-073F-4810-9B84-D94BAAB43DA4}" type="presParOf" srcId="{F2A71E0C-07E9-4ACB-AF0E-400F5F4FDEB9}" destId="{E2109ED3-F5D9-43C3-ACB3-36AB389C3A71}" srcOrd="1" destOrd="0" presId="urn:microsoft.com/office/officeart/2005/8/layout/hierarchy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1121122" y="1367"/>
          <a:ext cx="5388619" cy="3421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1719857" y="570166"/>
          <a:ext cx="5388619" cy="34217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5000" b="1" kern="1200" dirty="0"/>
            <a:t>S USPJEHOM ZAVRŠENA NASTAVNA GODINA</a:t>
          </a:r>
          <a:endParaRPr lang="en-US" sz="5000" b="1" kern="1200" dirty="0"/>
        </a:p>
      </dsp:txBody>
      <dsp:txXfrm>
        <a:off x="1820077" y="670386"/>
        <a:ext cx="5188179" cy="322133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174280" y="887139"/>
          <a:ext cx="5184098" cy="3226255"/>
        </a:xfrm>
        <a:prstGeom prst="roundRect">
          <a:avLst>
            <a:gd name="adj" fmla="val 10000"/>
          </a:avLst>
        </a:prstGeom>
        <a:solidFill>
          <a:srgbClr val="0066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34760" y="1085728"/>
          <a:ext cx="5184098" cy="32262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solidFill>
                <a:srgbClr val="006600"/>
              </a:solidFill>
            </a:rPr>
            <a:t>Kalkulator koji uz osnovne računske operacije ima: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solidFill>
                <a:srgbClr val="006600"/>
              </a:solidFill>
            </a:rPr>
            <a:t>- </a:t>
          </a:r>
          <a:r>
            <a:rPr lang="hr-HR" sz="2800" b="1" kern="1200" dirty="0"/>
            <a:t>eksponencijalnu, logaritamsku i trigonometrijske funkcije</a:t>
          </a:r>
        </a:p>
      </dsp:txBody>
      <dsp:txXfrm>
        <a:off x="129254" y="1180222"/>
        <a:ext cx="4995110" cy="3037267"/>
      </dsp:txXfrm>
    </dsp:sp>
    <dsp:sp modelId="{0AFFFF8E-4104-45D4-B3A8-E6D9AE23D4EA}">
      <dsp:nvSpPr>
        <dsp:cNvPr id="0" name=""/>
        <dsp:cNvSpPr/>
      </dsp:nvSpPr>
      <dsp:spPr>
        <a:xfrm>
          <a:off x="5602058" y="860558"/>
          <a:ext cx="5842954" cy="3422623"/>
        </a:xfrm>
        <a:prstGeom prst="roundRect">
          <a:avLst>
            <a:gd name="adj" fmla="val 10000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5811100" y="1059147"/>
          <a:ext cx="5842954" cy="3422623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>
              <a:solidFill>
                <a:srgbClr val="C00000"/>
              </a:solidFill>
            </a:rPr>
            <a:t>Kalkulator koji ima mogućnosti: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bežičnog povezivanja s drugim uređajima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uporabe memorijske kartice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programiranja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grafičkog prikaza funkcije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deriviranja i integriranja  </a:t>
          </a:r>
          <a:endParaRPr lang="en-US" sz="2800" b="1" kern="1200" dirty="0"/>
        </a:p>
      </dsp:txBody>
      <dsp:txXfrm>
        <a:off x="5911345" y="1159392"/>
        <a:ext cx="5642464" cy="322213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175736" y="799455"/>
          <a:ext cx="5520661" cy="3596870"/>
        </a:xfrm>
        <a:prstGeom prst="roundRect">
          <a:avLst>
            <a:gd name="adj" fmla="val 10000"/>
          </a:avLst>
        </a:prstGeom>
        <a:solidFill>
          <a:srgbClr val="0066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32734" y="997503"/>
          <a:ext cx="5520661" cy="35968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>
              <a:solidFill>
                <a:srgbClr val="006600"/>
              </a:solidFill>
            </a:rPr>
            <a:t>1 TROKUT ili 1 RAVNALO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2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</dsp:txBody>
      <dsp:txXfrm>
        <a:off x="138083" y="1102852"/>
        <a:ext cx="5309963" cy="3386172"/>
      </dsp:txXfrm>
    </dsp:sp>
    <dsp:sp modelId="{0AFFFF8E-4104-45D4-B3A8-E6D9AE23D4EA}">
      <dsp:nvSpPr>
        <dsp:cNvPr id="0" name=""/>
        <dsp:cNvSpPr/>
      </dsp:nvSpPr>
      <dsp:spPr>
        <a:xfrm>
          <a:off x="5935551" y="772946"/>
          <a:ext cx="5511993" cy="3447848"/>
        </a:xfrm>
        <a:prstGeom prst="roundRect">
          <a:avLst>
            <a:gd name="adj" fmla="val 10000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6144023" y="970994"/>
          <a:ext cx="5511993" cy="3447848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kern="1200" dirty="0"/>
            <a:t>ŠESTAR i KUTOMJER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/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/>
        </a:p>
      </dsp:txBody>
      <dsp:txXfrm>
        <a:off x="6245007" y="1071978"/>
        <a:ext cx="5310025" cy="32458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235952" y="3294"/>
          <a:ext cx="5794643" cy="398188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0" y="227448"/>
          <a:ext cx="5794643" cy="39818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2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600" b="1" kern="1200" dirty="0">
            <a:solidFill>
              <a:schemeClr val="accent1">
                <a:lumMod val="75000"/>
              </a:schemeClr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chemeClr val="accent1">
                  <a:lumMod val="75000"/>
                </a:schemeClr>
              </a:solidFill>
            </a:rPr>
            <a:t>- učenik se potpisuje na perforiranu traku vrećice s ispitnim materijalima i </a:t>
          </a:r>
          <a:r>
            <a:rPr lang="hr-HR" sz="3600" b="1" kern="1200" dirty="0">
              <a:solidFill>
                <a:schemeClr val="accent1"/>
              </a:solidFill>
            </a:rPr>
            <a:t>čuva je kao dokaz pristupanja ispitu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chemeClr val="accent1"/>
              </a:solidFill>
            </a:rPr>
            <a:t>- po traci se za vrijeme ispita ne smije pisati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</dsp:txBody>
      <dsp:txXfrm>
        <a:off x="116625" y="344073"/>
        <a:ext cx="5561393" cy="37486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281407" y="1761"/>
          <a:ext cx="6573672" cy="3940234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0" y="269098"/>
          <a:ext cx="6573672" cy="39402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2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rgbClr val="006600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6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chemeClr val="accent1">
                  <a:lumMod val="75000"/>
                </a:schemeClr>
              </a:solidFill>
            </a:rPr>
            <a:t>-pregledava ispitni materijal </a:t>
          </a:r>
          <a:endParaRPr lang="hr-HR" sz="3600" b="0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chemeClr val="accent1">
                  <a:lumMod val="75000"/>
                </a:schemeClr>
              </a:solidFill>
            </a:rPr>
            <a:t>-lijepi bar kodove na ispitni materijal i vrećicu za povrat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kern="1200" dirty="0">
              <a:solidFill>
                <a:schemeClr val="tx1"/>
              </a:solidFill>
            </a:rPr>
            <a:t>- </a:t>
          </a:r>
          <a:r>
            <a:rPr lang="hr-HR" sz="3600" b="1" kern="1200" dirty="0">
              <a:solidFill>
                <a:schemeClr val="tx1"/>
              </a:solidFill>
            </a:rPr>
            <a:t>ne smije </a:t>
          </a:r>
          <a:r>
            <a:rPr lang="hr-HR" sz="3600" b="0" kern="1200" dirty="0">
              <a:solidFill>
                <a:schemeClr val="tx1"/>
              </a:solidFill>
            </a:rPr>
            <a:t>se upotrijebiti naljepnica s imenom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2800" b="1" kern="1200" dirty="0">
            <a:solidFill>
              <a:schemeClr val="tx1"/>
            </a:solidFill>
          </a:endParaRPr>
        </a:p>
      </dsp:txBody>
      <dsp:txXfrm>
        <a:off x="115406" y="384504"/>
        <a:ext cx="6342860" cy="37094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257507" y="4559"/>
          <a:ext cx="6174332" cy="3816125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0" y="249191"/>
          <a:ext cx="6174332" cy="38161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chemeClr val="tx1"/>
              </a:solidFill>
            </a:rPr>
            <a:t>Slijediti upute nastavnika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>
              <a:solidFill>
                <a:srgbClr val="C00000"/>
              </a:solidFill>
            </a:rPr>
            <a:t>Zabranjeno je </a:t>
          </a:r>
          <a:r>
            <a:rPr lang="hr-HR" sz="3600" b="0" kern="1200" dirty="0">
              <a:solidFill>
                <a:schemeClr val="tx1"/>
              </a:solidFill>
            </a:rPr>
            <a:t>međusobno razgovarati, osvrtati se, prepisivati, dopuštati prepisivanje, imati nedozvoljeni pribor</a:t>
          </a:r>
        </a:p>
      </dsp:txBody>
      <dsp:txXfrm>
        <a:off x="111770" y="360961"/>
        <a:ext cx="5950792" cy="359258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3AC2B-73C6-4DC0-A969-D75D655CC8CB}">
      <dsp:nvSpPr>
        <dsp:cNvPr id="0" name=""/>
        <dsp:cNvSpPr/>
      </dsp:nvSpPr>
      <dsp:spPr>
        <a:xfrm>
          <a:off x="0" y="0"/>
          <a:ext cx="10972800" cy="39826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l" defTabSz="2044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600" b="1" kern="1200" dirty="0"/>
            <a:t>NA TEMELJU UTVRĐENIH NEPRAVILNOSTI </a:t>
          </a:r>
          <a:r>
            <a:rPr lang="hr-HR" sz="4600" b="1" kern="1200" dirty="0">
              <a:solidFill>
                <a:srgbClr val="FF0000"/>
              </a:solidFill>
            </a:rPr>
            <a:t>RAVNATELJ CENTRA </a:t>
          </a:r>
          <a:r>
            <a:rPr lang="hr-HR" sz="4600" b="1" kern="1200" dirty="0"/>
            <a:t>DONOSI </a:t>
          </a:r>
          <a:r>
            <a:rPr lang="hr-HR" sz="4600" b="1" kern="1200" dirty="0">
              <a:solidFill>
                <a:srgbClr val="FF0000"/>
              </a:solidFill>
            </a:rPr>
            <a:t>ODLUKU O PONIŠTENJU ISPITA </a:t>
          </a:r>
          <a:r>
            <a:rPr lang="hr-HR" sz="4600" b="1" kern="1200" dirty="0"/>
            <a:t>JEDNOG ILI VIŠE PRISTUPNIKA NA ISPITNOME MJESTU NA KOJEMU JE UTVRĐENA NEPRAVILNOST</a:t>
          </a:r>
          <a:endParaRPr lang="hr-HR" sz="4600" kern="1200" dirty="0"/>
        </a:p>
      </dsp:txBody>
      <dsp:txXfrm>
        <a:off x="194418" y="194418"/>
        <a:ext cx="10583964" cy="359384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1240" y="542655"/>
          <a:ext cx="5606164" cy="33478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370907" y="893838"/>
          <a:ext cx="5606164" cy="33478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IZVIJESTITI ŠKOLSKO ISPITNO POVJERENSTVO U ROKU 24 SATA</a:t>
          </a:r>
          <a:endParaRPr lang="en-US" sz="3500" b="1" kern="1200" dirty="0"/>
        </a:p>
      </dsp:txBody>
      <dsp:txXfrm>
        <a:off x="468962" y="991893"/>
        <a:ext cx="5410054" cy="3151736"/>
      </dsp:txXfrm>
    </dsp:sp>
    <dsp:sp modelId="{0AFFFF8E-4104-45D4-B3A8-E6D9AE23D4EA}">
      <dsp:nvSpPr>
        <dsp:cNvPr id="0" name=""/>
        <dsp:cNvSpPr/>
      </dsp:nvSpPr>
      <dsp:spPr>
        <a:xfrm>
          <a:off x="6104465" y="441311"/>
          <a:ext cx="4947650" cy="33489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6474132" y="792495"/>
          <a:ext cx="4947650" cy="334890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DOSTAVITI DOKAZE O IZOSTANKU U ROKU OD 3 DANA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0" kern="1200" dirty="0"/>
            <a:t>- opravdano u slučaju teže bolesti, nesreće, smrti u obitelji…</a:t>
          </a:r>
          <a:endParaRPr lang="en-US" sz="3500" b="0" kern="1200" dirty="0"/>
        </a:p>
      </dsp:txBody>
      <dsp:txXfrm>
        <a:off x="6572218" y="890581"/>
        <a:ext cx="4751478" cy="315273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732891" y="3195"/>
          <a:ext cx="9798518" cy="4398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1133886" y="384139"/>
          <a:ext cx="9798518" cy="43980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1" kern="1200" dirty="0"/>
            <a:t>AKO UČENIK NE PRILOŽI DOKAZE O OPRAVDANOSTI IZOSTANKA U PROPISANOM ROKU, DUŽAN JE PLATITI NAKNADU ZA TROŠKOVE POLAGANJA ISPITA </a:t>
          </a:r>
          <a:endParaRPr lang="en-US" sz="4400" b="1" kern="1200" dirty="0"/>
        </a:p>
      </dsp:txBody>
      <dsp:txXfrm>
        <a:off x="1262701" y="512954"/>
        <a:ext cx="9540888" cy="41404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4238" y="415510"/>
          <a:ext cx="4542264" cy="32153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256717" y="655364"/>
          <a:ext cx="4542264" cy="32153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600" b="1" kern="1200" dirty="0"/>
            <a:t>Prijepodnevni ispiti: 9:00</a:t>
          </a:r>
          <a:endParaRPr lang="en-US" sz="4600" kern="1200" dirty="0"/>
        </a:p>
      </dsp:txBody>
      <dsp:txXfrm>
        <a:off x="350892" y="749539"/>
        <a:ext cx="4353914" cy="3027006"/>
      </dsp:txXfrm>
    </dsp:sp>
    <dsp:sp modelId="{0AFFFF8E-4104-45D4-B3A8-E6D9AE23D4EA}">
      <dsp:nvSpPr>
        <dsp:cNvPr id="0" name=""/>
        <dsp:cNvSpPr/>
      </dsp:nvSpPr>
      <dsp:spPr>
        <a:xfrm>
          <a:off x="5051459" y="415510"/>
          <a:ext cx="4484911" cy="3321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5303937" y="655364"/>
          <a:ext cx="4484911" cy="33216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600" b="1" kern="1200" dirty="0"/>
            <a:t>Poslijepodnevni ispiti: 14:00</a:t>
          </a:r>
          <a:endParaRPr lang="en-US" sz="4600" kern="1200" dirty="0"/>
        </a:p>
      </dsp:txBody>
      <dsp:txXfrm>
        <a:off x="5401224" y="752651"/>
        <a:ext cx="4290337" cy="31270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5118" y="682831"/>
          <a:ext cx="4183067" cy="2461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373258" y="1032565"/>
          <a:ext cx="4183067" cy="2461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U </a:t>
          </a:r>
          <a:r>
            <a:rPr lang="hr-HR" sz="4000" b="1" kern="1200" dirty="0"/>
            <a:t>8:30</a:t>
          </a:r>
          <a:r>
            <a:rPr lang="hr-HR" sz="3500" b="1" kern="1200" dirty="0"/>
            <a:t> za prijepodnevne ispite</a:t>
          </a:r>
          <a:endParaRPr lang="en-US" sz="3500" kern="1200" dirty="0"/>
        </a:p>
      </dsp:txBody>
      <dsp:txXfrm>
        <a:off x="445340" y="1104647"/>
        <a:ext cx="4038903" cy="2316902"/>
      </dsp:txXfrm>
    </dsp:sp>
    <dsp:sp modelId="{0AFFFF8E-4104-45D4-B3A8-E6D9AE23D4EA}">
      <dsp:nvSpPr>
        <dsp:cNvPr id="0" name=""/>
        <dsp:cNvSpPr/>
      </dsp:nvSpPr>
      <dsp:spPr>
        <a:xfrm>
          <a:off x="4924467" y="682831"/>
          <a:ext cx="3919297" cy="23084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5292607" y="1032565"/>
          <a:ext cx="3919297" cy="23084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U </a:t>
          </a:r>
          <a:r>
            <a:rPr lang="hr-HR" sz="4000" b="1" kern="1200" dirty="0"/>
            <a:t>13:30</a:t>
          </a:r>
          <a:r>
            <a:rPr lang="hr-HR" sz="3500" b="1" kern="1200" dirty="0"/>
            <a:t> za poslijepodnevne ispite</a:t>
          </a:r>
          <a:endParaRPr lang="en-US" sz="3500" kern="1200" dirty="0"/>
        </a:p>
      </dsp:txBody>
      <dsp:txXfrm>
        <a:off x="5360218" y="1100176"/>
        <a:ext cx="3784075" cy="21732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2511" y="466153"/>
          <a:ext cx="4093942" cy="25203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309642" y="757928"/>
          <a:ext cx="4093942" cy="25203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/>
            <a:t>- Osobnu iskaznicu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/>
            <a:t>- Putovnicu</a:t>
          </a:r>
        </a:p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kern="1200" dirty="0"/>
            <a:t>- Vozačku</a:t>
          </a:r>
          <a:endParaRPr lang="en-US" sz="3600" b="1" kern="1200" dirty="0"/>
        </a:p>
      </dsp:txBody>
      <dsp:txXfrm>
        <a:off x="383460" y="831746"/>
        <a:ext cx="3946306" cy="2372697"/>
      </dsp:txXfrm>
    </dsp:sp>
    <dsp:sp modelId="{0AFFFF8E-4104-45D4-B3A8-E6D9AE23D4EA}">
      <dsp:nvSpPr>
        <dsp:cNvPr id="0" name=""/>
        <dsp:cNvSpPr/>
      </dsp:nvSpPr>
      <dsp:spPr>
        <a:xfrm>
          <a:off x="4608523" y="601255"/>
          <a:ext cx="3764618" cy="246985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4915654" y="893030"/>
          <a:ext cx="3764618" cy="246985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987993" y="965369"/>
        <a:ext cx="3619940" cy="232517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299" y="76357"/>
          <a:ext cx="1314208" cy="30316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576532" y="623779"/>
          <a:ext cx="1314208" cy="303162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/>
        </a:p>
      </dsp:txBody>
      <dsp:txXfrm>
        <a:off x="615024" y="662271"/>
        <a:ext cx="1237224" cy="2954642"/>
      </dsp:txXfrm>
    </dsp:sp>
    <dsp:sp modelId="{0AFFFF8E-4104-45D4-B3A8-E6D9AE23D4EA}">
      <dsp:nvSpPr>
        <dsp:cNvPr id="0" name=""/>
        <dsp:cNvSpPr/>
      </dsp:nvSpPr>
      <dsp:spPr>
        <a:xfrm>
          <a:off x="2467272" y="152715"/>
          <a:ext cx="5186094" cy="3293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3043505" y="700136"/>
          <a:ext cx="5186094" cy="32931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U </a:t>
          </a:r>
          <a:r>
            <a:rPr lang="hr-HR" sz="4000" b="1" kern="1200" dirty="0"/>
            <a:t>13.30</a:t>
          </a:r>
          <a:r>
            <a:rPr lang="hr-HR" sz="3500" b="1" kern="1200" dirty="0"/>
            <a:t> za poslijepodnevne ispite</a:t>
          </a:r>
          <a:endParaRPr lang="en-US" sz="3500" kern="1200" dirty="0"/>
        </a:p>
      </dsp:txBody>
      <dsp:txXfrm>
        <a:off x="3139959" y="796590"/>
        <a:ext cx="4993186" cy="31002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70530" y="53962"/>
          <a:ext cx="6925113" cy="41259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200194" y="311150"/>
          <a:ext cx="6925113" cy="41259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- </a:t>
          </a:r>
          <a:r>
            <a:rPr lang="hr-HR" sz="2800" b="1" kern="1200" dirty="0"/>
            <a:t>mobiteli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drugi audio i video uređaji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satovi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torbe 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bilježnice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udžbenici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1" kern="1200" dirty="0"/>
            <a:t>- jakne…</a:t>
          </a:r>
        </a:p>
      </dsp:txBody>
      <dsp:txXfrm>
        <a:off x="321039" y="431995"/>
        <a:ext cx="6683423" cy="3884271"/>
      </dsp:txXfrm>
    </dsp:sp>
    <dsp:sp modelId="{0AFFFF8E-4104-45D4-B3A8-E6D9AE23D4EA}">
      <dsp:nvSpPr>
        <dsp:cNvPr id="0" name=""/>
        <dsp:cNvSpPr/>
      </dsp:nvSpPr>
      <dsp:spPr>
        <a:xfrm>
          <a:off x="7477444" y="67950"/>
          <a:ext cx="4086294" cy="31376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7748169" y="325139"/>
          <a:ext cx="4086294" cy="31376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/>
        </a:p>
      </dsp:txBody>
      <dsp:txXfrm>
        <a:off x="7840067" y="417037"/>
        <a:ext cx="3902498" cy="29538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1535" y="637828"/>
          <a:ext cx="5531109" cy="3024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512461" y="1123208"/>
          <a:ext cx="5531109" cy="30243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>
              <a:solidFill>
                <a:srgbClr val="C00000"/>
              </a:solidFill>
            </a:rPr>
            <a:t>Na svakom stolu nalazi se: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kern="1200" dirty="0"/>
            <a:t>- </a:t>
          </a:r>
          <a:r>
            <a:rPr lang="hr-HR" sz="3500" b="1" kern="1200" dirty="0"/>
            <a:t>natpis s imenom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- zatvoreni, personalizirani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   ispitni materijali</a:t>
          </a:r>
          <a:endParaRPr lang="en-US" sz="3500" b="1" kern="1200" dirty="0"/>
        </a:p>
      </dsp:txBody>
      <dsp:txXfrm>
        <a:off x="601041" y="1211788"/>
        <a:ext cx="5353949" cy="2847200"/>
      </dsp:txXfrm>
    </dsp:sp>
    <dsp:sp modelId="{0AFFFF8E-4104-45D4-B3A8-E6D9AE23D4EA}">
      <dsp:nvSpPr>
        <dsp:cNvPr id="0" name=""/>
        <dsp:cNvSpPr/>
      </dsp:nvSpPr>
      <dsp:spPr>
        <a:xfrm>
          <a:off x="6556033" y="1170133"/>
          <a:ext cx="4598336" cy="29199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7066959" y="1655513"/>
          <a:ext cx="4598336" cy="29199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/>
        </a:p>
      </dsp:txBody>
      <dsp:txXfrm>
        <a:off x="7152481" y="1741035"/>
        <a:ext cx="4427292" cy="27488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6052" y="306292"/>
          <a:ext cx="6044489" cy="38476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348378" y="631502"/>
          <a:ext cx="6044489" cy="38476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/>
            <a:t>- osobnu iskaznicu (na rubu stola)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/>
            <a:t>-pribor za pisanje propisan ispitnim katalogom za svaki predmet 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/>
            <a:t>- bočicu s vodom u plastičnoj prozirnoj ambalaži bez naljepnice</a:t>
          </a:r>
        </a:p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b="1" kern="1200" dirty="0"/>
            <a:t>- ispitne materijale</a:t>
          </a:r>
          <a:endParaRPr lang="en-US" sz="3000" b="1" kern="1200" dirty="0"/>
        </a:p>
      </dsp:txBody>
      <dsp:txXfrm>
        <a:off x="461070" y="744194"/>
        <a:ext cx="5819105" cy="3622218"/>
      </dsp:txXfrm>
    </dsp:sp>
    <dsp:sp modelId="{0AFFFF8E-4104-45D4-B3A8-E6D9AE23D4EA}">
      <dsp:nvSpPr>
        <dsp:cNvPr id="0" name=""/>
        <dsp:cNvSpPr/>
      </dsp:nvSpPr>
      <dsp:spPr>
        <a:xfrm>
          <a:off x="6510840" y="212443"/>
          <a:ext cx="4581722" cy="31012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6853167" y="537653"/>
          <a:ext cx="4581722" cy="31012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kern="1200" dirty="0"/>
        </a:p>
      </dsp:txBody>
      <dsp:txXfrm>
        <a:off x="6943999" y="628485"/>
        <a:ext cx="4400058" cy="29195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F03A6A-0F00-4769-8F7E-F5C0E87EA5A9}">
      <dsp:nvSpPr>
        <dsp:cNvPr id="0" name=""/>
        <dsp:cNvSpPr/>
      </dsp:nvSpPr>
      <dsp:spPr>
        <a:xfrm>
          <a:off x="-270484" y="972622"/>
          <a:ext cx="5440964" cy="3199369"/>
        </a:xfrm>
        <a:prstGeom prst="roundRect">
          <a:avLst>
            <a:gd name="adj" fmla="val 10000"/>
          </a:avLst>
        </a:prstGeom>
        <a:solidFill>
          <a:srgbClr val="0066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2E64179-E53F-4B12-A4AC-C30AAAEA2ABE}">
      <dsp:nvSpPr>
        <dsp:cNvPr id="0" name=""/>
        <dsp:cNvSpPr/>
      </dsp:nvSpPr>
      <dsp:spPr>
        <a:xfrm>
          <a:off x="47349" y="1274564"/>
          <a:ext cx="5440964" cy="3199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- Kemijska olovka plave 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  ili crne boje (svi ispiti)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- Flomasteri (likovna umjetnost)</a:t>
          </a:r>
        </a:p>
      </dsp:txBody>
      <dsp:txXfrm>
        <a:off x="141055" y="1368270"/>
        <a:ext cx="5253552" cy="3011957"/>
      </dsp:txXfrm>
    </dsp:sp>
    <dsp:sp modelId="{0AFFFF8E-4104-45D4-B3A8-E6D9AE23D4EA}">
      <dsp:nvSpPr>
        <dsp:cNvPr id="0" name=""/>
        <dsp:cNvSpPr/>
      </dsp:nvSpPr>
      <dsp:spPr>
        <a:xfrm>
          <a:off x="6070943" y="932206"/>
          <a:ext cx="5264928" cy="3465819"/>
        </a:xfrm>
        <a:prstGeom prst="roundRect">
          <a:avLst>
            <a:gd name="adj" fmla="val 10000"/>
          </a:avLst>
        </a:prstGeom>
        <a:solidFill>
          <a:srgbClr val="C0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7DF6875-E298-49DA-B733-A378D75D8DB7}">
      <dsp:nvSpPr>
        <dsp:cNvPr id="0" name=""/>
        <dsp:cNvSpPr/>
      </dsp:nvSpPr>
      <dsp:spPr>
        <a:xfrm>
          <a:off x="6388777" y="1234148"/>
          <a:ext cx="5264928" cy="3465819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500" b="1" kern="1200" dirty="0"/>
            <a:t>- Grafitna olovka i     gumica</a:t>
          </a:r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500" b="1" kern="1200" dirty="0"/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3500" b="1" kern="1200" dirty="0"/>
        </a:p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500" b="1" kern="1200" dirty="0"/>
        </a:p>
      </dsp:txBody>
      <dsp:txXfrm>
        <a:off x="6490287" y="1335658"/>
        <a:ext cx="5061908" cy="3262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0D09B-2270-4CD8-B44A-E80F41D8C36E}" type="datetimeFigureOut">
              <a:rPr lang="hr-HR" smtClean="0"/>
              <a:t>29.5.2023.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dirty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B41C8-1FB8-4BFC-957A-0E9D7EFB9939}" type="slidenum">
              <a:rPr lang="hr-HR" smtClean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902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6B41C8-1FB8-4BFC-957A-0E9D7EFB9939}" type="slidenum">
              <a:rPr lang="hr-HR" smtClean="0"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27069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B41C8-1FB8-4BFC-957A-0E9D7EFB9939}" type="slidenum">
              <a:rPr lang="hr-HR" smtClean="0"/>
              <a:t>24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56623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 dirty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mConfetti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D190A-1DD3-4ECC-94D9-82F4C7E1C580}" type="datetimeFigureOut">
              <a:rPr lang="sr-Latn-CS" smtClean="0"/>
              <a:pPr/>
              <a:t>29.5.2023.</a:t>
            </a:fld>
            <a:endParaRPr lang="hr-HR" dirty="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 dirty="0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E86ED-BDA2-4EA2-9793-F3BBCA5C7549}" type="slidenum">
              <a:rPr lang="hr-HR" smtClean="0"/>
              <a:pPr/>
              <a:t>‹#›</a:t>
            </a:fld>
            <a:endParaRPr lang="hr-H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4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7.pn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1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4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7.jpeg"/><Relationship Id="rId4" Type="http://schemas.openxmlformats.org/officeDocument/2006/relationships/diagramQuickStyle" Target="../diagrams/quickStyle11.xml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28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30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343472" y="664065"/>
            <a:ext cx="1029714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7200" dirty="0">
                <a:solidFill>
                  <a:srgbClr val="FFFF00"/>
                </a:solidFill>
                <a:latin typeface="Berlin Sans FB Demi" pitchFamily="34" charset="0"/>
              </a:rPr>
              <a:t>     </a:t>
            </a:r>
            <a:r>
              <a:rPr lang="hr-HR" sz="17200" dirty="0">
                <a:solidFill>
                  <a:schemeClr val="tx2">
                    <a:lumMod val="75000"/>
                  </a:schemeClr>
                </a:solidFill>
                <a:latin typeface="Berlin Sans FB Demi" pitchFamily="34" charset="0"/>
              </a:rPr>
              <a:t>ISPITI</a:t>
            </a:r>
          </a:p>
          <a:p>
            <a:r>
              <a:rPr lang="hr-HR" sz="17200" dirty="0">
                <a:solidFill>
                  <a:schemeClr val="tx2">
                    <a:lumMod val="75000"/>
                  </a:schemeClr>
                </a:solidFill>
                <a:latin typeface="Berlin Sans FB Demi" pitchFamily="34" charset="0"/>
              </a:rPr>
              <a:t>DM</a:t>
            </a:r>
            <a:endParaRPr lang="hr-HR" sz="172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3717032"/>
            <a:ext cx="3816424" cy="25202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006" y="395733"/>
            <a:ext cx="9144000" cy="1161059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lvl="0"/>
            <a:r>
              <a:rPr lang="hr-HR" b="1" dirty="0">
                <a:solidFill>
                  <a:schemeClr val="bg1"/>
                </a:solidFill>
              </a:rPr>
              <a:t>UČENIK NA ISPITU MOŽE IMATI</a:t>
            </a: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932598"/>
              </p:ext>
            </p:extLst>
          </p:nvPr>
        </p:nvGraphicFramePr>
        <p:xfrm>
          <a:off x="263352" y="1958092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Slikovni rezultat za bočica s vodom">
            <a:extLst>
              <a:ext uri="{FF2B5EF4-FFF2-40B4-BE49-F238E27FC236}">
                <a16:creationId xmlns:a16="http://schemas.microsoft.com/office/drawing/2014/main" id="{6E6B40E9-31C4-4208-B725-B82406667F81}"/>
              </a:ext>
            </a:extLst>
          </p:cNvPr>
          <p:cNvPicPr/>
          <p:nvPr/>
        </p:nvPicPr>
        <p:blipFill rotWithShape="1">
          <a:blip r:embed="rId7"/>
          <a:srcRect l="29684" t="17401" r="29030" b="15121"/>
          <a:stretch/>
        </p:blipFill>
        <p:spPr bwMode="auto">
          <a:xfrm>
            <a:off x="7032104" y="2924944"/>
            <a:ext cx="1224136" cy="28784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8208" y="4149080"/>
            <a:ext cx="2101775" cy="174307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6440" y="4221088"/>
            <a:ext cx="1448941" cy="1452364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2304" y="2996952"/>
            <a:ext cx="1811819" cy="109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9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436" y="145947"/>
            <a:ext cx="10153128" cy="828141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lvl="0"/>
            <a:r>
              <a:rPr lang="hr-HR" b="1" dirty="0">
                <a:solidFill>
                  <a:schemeClr val="bg1"/>
                </a:solidFill>
              </a:rPr>
              <a:t>PRIBOR – naveden u ispitnim katalozima</a:t>
            </a: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5614337"/>
              </p:ext>
            </p:extLst>
          </p:nvPr>
        </p:nvGraphicFramePr>
        <p:xfrm>
          <a:off x="263352" y="1937212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3821499" y="1174131"/>
            <a:ext cx="5281126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1. PRIBOR ZA PISANJE</a:t>
            </a:r>
          </a:p>
        </p:txBody>
      </p:sp>
      <p:pic>
        <p:nvPicPr>
          <p:cNvPr id="12" name="Picture 8" descr="Povezana slika">
            <a:extLst>
              <a:ext uri="{FF2B5EF4-FFF2-40B4-BE49-F238E27FC236}">
                <a16:creationId xmlns:a16="http://schemas.microsoft.com/office/drawing/2014/main" id="{DA68B2D8-26BF-48EA-ACCE-B31A79AFF5E6}"/>
              </a:ext>
            </a:extLst>
          </p:cNvPr>
          <p:cNvPicPr/>
          <p:nvPr/>
        </p:nvPicPr>
        <p:blipFill rotWithShape="1">
          <a:blip r:embed="rId7"/>
          <a:srcRect l="2044" t="18612" r="1040" b="21014"/>
          <a:stretch/>
        </p:blipFill>
        <p:spPr bwMode="auto">
          <a:xfrm rot="19090460">
            <a:off x="4011923" y="5115222"/>
            <a:ext cx="1561549" cy="8580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4" descr="http://online.idea.rs/images/products/811/811089709l.gif">
            <a:extLst>
              <a:ext uri="{FF2B5EF4-FFF2-40B4-BE49-F238E27FC236}">
                <a16:creationId xmlns:a16="http://schemas.microsoft.com/office/drawing/2014/main" id="{FB0C7BFD-66D8-4578-ABE6-F1FA11A4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2039">
            <a:off x="9280975" y="4192005"/>
            <a:ext cx="2102814" cy="210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Povezana slika">
            <a:extLst>
              <a:ext uri="{FF2B5EF4-FFF2-40B4-BE49-F238E27FC236}">
                <a16:creationId xmlns:a16="http://schemas.microsoft.com/office/drawing/2014/main" id="{60EA5AA5-098C-4520-AC2D-40CA59594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303371">
            <a:off x="8210986" y="3945228"/>
            <a:ext cx="1132973" cy="2414851"/>
          </a:xfrm>
          <a:prstGeom prst="rect">
            <a:avLst/>
          </a:prstGeom>
          <a:noFill/>
        </p:spPr>
      </p:pic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id="{FC24AA78-AE05-49A7-A67B-357B4B7EA20B}"/>
              </a:ext>
            </a:extLst>
          </p:cNvPr>
          <p:cNvCxnSpPr>
            <a:cxnSpLocks/>
          </p:cNvCxnSpPr>
          <p:nvPr/>
        </p:nvCxnSpPr>
        <p:spPr>
          <a:xfrm>
            <a:off x="8635198" y="3934209"/>
            <a:ext cx="2215611" cy="2231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ni poveznik 15">
            <a:extLst>
              <a:ext uri="{FF2B5EF4-FFF2-40B4-BE49-F238E27FC236}">
                <a16:creationId xmlns:a16="http://schemas.microsoft.com/office/drawing/2014/main" id="{BCB47A5D-E282-409C-957C-C2B8C8023EB6}"/>
              </a:ext>
            </a:extLst>
          </p:cNvPr>
          <p:cNvCxnSpPr>
            <a:cxnSpLocks/>
          </p:cNvCxnSpPr>
          <p:nvPr/>
        </p:nvCxnSpPr>
        <p:spPr>
          <a:xfrm flipH="1">
            <a:off x="8143538" y="4339881"/>
            <a:ext cx="3087987" cy="161135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58366A16-FE5F-484A-9D57-17B044F51515}"/>
              </a:ext>
            </a:extLst>
          </p:cNvPr>
          <p:cNvSpPr txBox="1"/>
          <p:nvPr/>
        </p:nvSpPr>
        <p:spPr>
          <a:xfrm>
            <a:off x="1343472" y="2150296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6600"/>
                </a:solidFill>
              </a:rPr>
              <a:t>Dozvoljeno </a:t>
            </a:r>
            <a:r>
              <a:rPr lang="hr-HR" sz="4000" b="1" dirty="0"/>
              <a:t>                                    </a:t>
            </a:r>
            <a:r>
              <a:rPr lang="hr-HR" sz="4000" b="1" dirty="0">
                <a:solidFill>
                  <a:srgbClr val="C00000"/>
                </a:solidFill>
              </a:rPr>
              <a:t>Zabranjeno</a:t>
            </a:r>
          </a:p>
        </p:txBody>
      </p:sp>
    </p:spTree>
    <p:extLst>
      <p:ext uri="{BB962C8B-B14F-4D97-AF65-F5344CB8AC3E}">
        <p14:creationId xmlns:p14="http://schemas.microsoft.com/office/powerpoint/2010/main" val="299459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0138059"/>
              </p:ext>
            </p:extLst>
          </p:nvPr>
        </p:nvGraphicFramePr>
        <p:xfrm>
          <a:off x="263352" y="2271948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58481" y="56727"/>
            <a:ext cx="12075037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2. DŽEPNA RAČUNALA – matematika, fizika, kemija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58366A16-FE5F-484A-9D57-17B044F51515}"/>
              </a:ext>
            </a:extLst>
          </p:cNvPr>
          <p:cNvSpPr txBox="1"/>
          <p:nvPr/>
        </p:nvSpPr>
        <p:spPr>
          <a:xfrm>
            <a:off x="0" y="1235933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6600"/>
                </a:solidFill>
              </a:rPr>
              <a:t>Dozvoljeno </a:t>
            </a:r>
            <a:r>
              <a:rPr lang="hr-HR" sz="4000" b="1" dirty="0"/>
              <a:t>                                  </a:t>
            </a:r>
            <a:r>
              <a:rPr lang="hr-HR" sz="4000" b="1" dirty="0">
                <a:solidFill>
                  <a:srgbClr val="C00000"/>
                </a:solidFill>
              </a:rPr>
              <a:t>Zabranjeno</a:t>
            </a:r>
          </a:p>
        </p:txBody>
      </p:sp>
      <p:pic>
        <p:nvPicPr>
          <p:cNvPr id="17" name="Picture 2" descr="Povezana slika">
            <a:extLst>
              <a:ext uri="{FF2B5EF4-FFF2-40B4-BE49-F238E27FC236}">
                <a16:creationId xmlns:a16="http://schemas.microsoft.com/office/drawing/2014/main" id="{48023DBC-907E-4DEE-A467-101269136097}"/>
              </a:ext>
            </a:extLst>
          </p:cNvPr>
          <p:cNvPicPr/>
          <p:nvPr/>
        </p:nvPicPr>
        <p:blipFill rotWithShape="1">
          <a:blip r:embed="rId7" cstate="print"/>
          <a:srcRect l="8159" t="3879" r="6305" b="8050"/>
          <a:stretch/>
        </p:blipFill>
        <p:spPr bwMode="auto">
          <a:xfrm>
            <a:off x="2646467" y="1125316"/>
            <a:ext cx="1316355" cy="196596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6" descr="Slikovni rezultat za pametni telefon">
            <a:extLst>
              <a:ext uri="{FF2B5EF4-FFF2-40B4-BE49-F238E27FC236}">
                <a16:creationId xmlns:a16="http://schemas.microsoft.com/office/drawing/2014/main" id="{1AED4631-B919-4C97-9860-36A14294D875}"/>
              </a:ext>
            </a:extLst>
          </p:cNvPr>
          <p:cNvPicPr/>
          <p:nvPr/>
        </p:nvPicPr>
        <p:blipFill rotWithShape="1">
          <a:blip r:embed="rId8"/>
          <a:srcRect l="24964" t="1707" r="25533" b="995"/>
          <a:stretch/>
        </p:blipFill>
        <p:spPr bwMode="auto">
          <a:xfrm>
            <a:off x="10418157" y="1000710"/>
            <a:ext cx="1002381" cy="1965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 descr="Povezana slika">
            <a:extLst>
              <a:ext uri="{FF2B5EF4-FFF2-40B4-BE49-F238E27FC236}">
                <a16:creationId xmlns:a16="http://schemas.microsoft.com/office/drawing/2014/main" id="{27E1070A-EE46-49F3-AEEF-488592D548D1}"/>
              </a:ext>
            </a:extLst>
          </p:cNvPr>
          <p:cNvPicPr/>
          <p:nvPr/>
        </p:nvPicPr>
        <p:blipFill rotWithShape="1">
          <a:blip r:embed="rId9"/>
          <a:srcRect l="22067" t="412" r="23088" b="1421"/>
          <a:stretch/>
        </p:blipFill>
        <p:spPr bwMode="auto">
          <a:xfrm>
            <a:off x="9014772" y="983443"/>
            <a:ext cx="1124583" cy="1965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20" name="Ravni poveznik 19">
            <a:extLst>
              <a:ext uri="{FF2B5EF4-FFF2-40B4-BE49-F238E27FC236}">
                <a16:creationId xmlns:a16="http://schemas.microsoft.com/office/drawing/2014/main" id="{2CEF4670-8EFC-42AB-BAFF-DDB9254514BE}"/>
              </a:ext>
            </a:extLst>
          </p:cNvPr>
          <p:cNvCxnSpPr>
            <a:cxnSpLocks/>
          </p:cNvCxnSpPr>
          <p:nvPr/>
        </p:nvCxnSpPr>
        <p:spPr>
          <a:xfrm>
            <a:off x="8832304" y="881477"/>
            <a:ext cx="2808312" cy="196595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avni poveznik 22">
            <a:extLst>
              <a:ext uri="{FF2B5EF4-FFF2-40B4-BE49-F238E27FC236}">
                <a16:creationId xmlns:a16="http://schemas.microsoft.com/office/drawing/2014/main" id="{F3719CE5-E24F-47DA-89F9-3B71999B0BC7}"/>
              </a:ext>
            </a:extLst>
          </p:cNvPr>
          <p:cNvCxnSpPr>
            <a:cxnSpLocks/>
          </p:cNvCxnSpPr>
          <p:nvPr/>
        </p:nvCxnSpPr>
        <p:spPr>
          <a:xfrm flipH="1">
            <a:off x="8832304" y="922197"/>
            <a:ext cx="2405263" cy="208845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niOkvir 2">
            <a:extLst>
              <a:ext uri="{FF2B5EF4-FFF2-40B4-BE49-F238E27FC236}">
                <a16:creationId xmlns:a16="http://schemas.microsoft.com/office/drawing/2014/main" id="{FEB9B7D6-268F-46F0-AFD9-592C6C5AFEEB}"/>
              </a:ext>
            </a:extLst>
          </p:cNvPr>
          <p:cNvSpPr txBox="1"/>
          <p:nvPr/>
        </p:nvSpPr>
        <p:spPr>
          <a:xfrm>
            <a:off x="4419383" y="1913229"/>
            <a:ext cx="34489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 u="sng" dirty="0"/>
              <a:t>Upute na stranici </a:t>
            </a:r>
            <a:r>
              <a:rPr lang="hr-HR" sz="3200" b="1" dirty="0"/>
              <a:t>   </a:t>
            </a:r>
          </a:p>
          <a:p>
            <a:r>
              <a:rPr lang="hr-HR" sz="3200" dirty="0">
                <a:solidFill>
                  <a:srgbClr val="0000FF"/>
                </a:solidFill>
              </a:rPr>
              <a:t>www.ncvvo.hr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099601EF-6165-44A8-B155-534F2CFAFCD0}"/>
              </a:ext>
            </a:extLst>
          </p:cNvPr>
          <p:cNvSpPr txBox="1"/>
          <p:nvPr/>
        </p:nvSpPr>
        <p:spPr>
          <a:xfrm>
            <a:off x="144758" y="1941631"/>
            <a:ext cx="19807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 dirty="0"/>
              <a:t>Popis tijekom </a:t>
            </a:r>
          </a:p>
          <a:p>
            <a:r>
              <a:rPr lang="hr-HR" sz="2400" b="1" dirty="0"/>
              <a:t>ispita</a:t>
            </a:r>
          </a:p>
        </p:txBody>
      </p:sp>
    </p:spTree>
    <p:extLst>
      <p:ext uri="{BB962C8B-B14F-4D97-AF65-F5344CB8AC3E}">
        <p14:creationId xmlns:p14="http://schemas.microsoft.com/office/powerpoint/2010/main" val="1089718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8689011"/>
              </p:ext>
            </p:extLst>
          </p:nvPr>
        </p:nvGraphicFramePr>
        <p:xfrm>
          <a:off x="263352" y="1836587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551385" y="206198"/>
            <a:ext cx="11233248" cy="1446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3. GEOMETRIJSKI PRIBOR (matematika, kemija, </a:t>
            </a:r>
          </a:p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fizika, likovna umjetnost) 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58366A16-FE5F-484A-9D57-17B044F51515}"/>
              </a:ext>
            </a:extLst>
          </p:cNvPr>
          <p:cNvSpPr txBox="1"/>
          <p:nvPr/>
        </p:nvSpPr>
        <p:spPr>
          <a:xfrm>
            <a:off x="659394" y="1564062"/>
            <a:ext cx="9577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dirty="0">
                <a:solidFill>
                  <a:srgbClr val="006600"/>
                </a:solidFill>
              </a:rPr>
              <a:t>Dozvoljeno </a:t>
            </a:r>
            <a:r>
              <a:rPr lang="hr-HR" sz="4000" b="1" dirty="0"/>
              <a:t>                                </a:t>
            </a:r>
            <a:r>
              <a:rPr lang="hr-HR" sz="4000" b="1" dirty="0">
                <a:solidFill>
                  <a:srgbClr val="C00000"/>
                </a:solidFill>
              </a:rPr>
              <a:t>Zabranjeno</a:t>
            </a:r>
          </a:p>
        </p:txBody>
      </p:sp>
      <p:pic>
        <p:nvPicPr>
          <p:cNvPr id="10" name="Picture 12" descr="Slikovni rezultat za šestar">
            <a:extLst>
              <a:ext uri="{FF2B5EF4-FFF2-40B4-BE49-F238E27FC236}">
                <a16:creationId xmlns:a16="http://schemas.microsoft.com/office/drawing/2014/main" id="{8B7E664D-8115-452D-8159-FEC516C90E1A}"/>
              </a:ext>
            </a:extLst>
          </p:cNvPr>
          <p:cNvPicPr/>
          <p:nvPr/>
        </p:nvPicPr>
        <p:blipFill rotWithShape="1">
          <a:blip r:embed="rId7"/>
          <a:srcRect l="15146" t="13152" r="17980" b="13981"/>
          <a:stretch/>
        </p:blipFill>
        <p:spPr bwMode="auto">
          <a:xfrm>
            <a:off x="6657563" y="3758537"/>
            <a:ext cx="2088232" cy="1850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8" descr="Povezana slika">
            <a:extLst>
              <a:ext uri="{FF2B5EF4-FFF2-40B4-BE49-F238E27FC236}">
                <a16:creationId xmlns:a16="http://schemas.microsoft.com/office/drawing/2014/main" id="{7BCA6DA6-4BF3-4296-BD48-E2E8F6E3D165}"/>
              </a:ext>
            </a:extLst>
          </p:cNvPr>
          <p:cNvPicPr/>
          <p:nvPr/>
        </p:nvPicPr>
        <p:blipFill rotWithShape="1">
          <a:blip r:embed="rId8"/>
          <a:srcRect l="4275" t="7704" r="5773" b="10020"/>
          <a:stretch/>
        </p:blipFill>
        <p:spPr bwMode="auto">
          <a:xfrm>
            <a:off x="8865916" y="3805417"/>
            <a:ext cx="2808311" cy="14447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Ravni poveznik 11">
            <a:extLst>
              <a:ext uri="{FF2B5EF4-FFF2-40B4-BE49-F238E27FC236}">
                <a16:creationId xmlns:a16="http://schemas.microsoft.com/office/drawing/2014/main" id="{46F83B9B-8B27-4845-827B-A0A064353096}"/>
              </a:ext>
            </a:extLst>
          </p:cNvPr>
          <p:cNvCxnSpPr>
            <a:cxnSpLocks/>
          </p:cNvCxnSpPr>
          <p:nvPr/>
        </p:nvCxnSpPr>
        <p:spPr>
          <a:xfrm flipH="1">
            <a:off x="7254898" y="3602357"/>
            <a:ext cx="3665638" cy="19465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vni poveznik 12">
            <a:extLst>
              <a:ext uri="{FF2B5EF4-FFF2-40B4-BE49-F238E27FC236}">
                <a16:creationId xmlns:a16="http://schemas.microsoft.com/office/drawing/2014/main" id="{CE29538D-3F2B-4E66-8FCC-8F2012AC097E}"/>
              </a:ext>
            </a:extLst>
          </p:cNvPr>
          <p:cNvCxnSpPr>
            <a:cxnSpLocks/>
          </p:cNvCxnSpPr>
          <p:nvPr/>
        </p:nvCxnSpPr>
        <p:spPr>
          <a:xfrm>
            <a:off x="7254897" y="3602357"/>
            <a:ext cx="3769353" cy="196739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4" descr="Povezana slika">
            <a:extLst>
              <a:ext uri="{FF2B5EF4-FFF2-40B4-BE49-F238E27FC236}">
                <a16:creationId xmlns:a16="http://schemas.microsoft.com/office/drawing/2014/main" id="{8C3053CA-BD92-4F17-B436-82CEE4B5796B}"/>
              </a:ext>
            </a:extLst>
          </p:cNvPr>
          <p:cNvPicPr/>
          <p:nvPr/>
        </p:nvPicPr>
        <p:blipFill rotWithShape="1">
          <a:blip r:embed="rId9"/>
          <a:srcRect l="12802" t="5325" r="8050" b="9472"/>
          <a:stretch/>
        </p:blipFill>
        <p:spPr bwMode="auto">
          <a:xfrm>
            <a:off x="551386" y="3921932"/>
            <a:ext cx="2157366" cy="13282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" descr="Povezana slika">
            <a:extLst>
              <a:ext uri="{FF2B5EF4-FFF2-40B4-BE49-F238E27FC236}">
                <a16:creationId xmlns:a16="http://schemas.microsoft.com/office/drawing/2014/main" id="{43572636-26D3-4E90-ACDE-2EFFB1D5EF5F}"/>
              </a:ext>
            </a:extLst>
          </p:cNvPr>
          <p:cNvPicPr/>
          <p:nvPr/>
        </p:nvPicPr>
        <p:blipFill rotWithShape="1">
          <a:blip r:embed="rId10"/>
          <a:srcRect l="3931" t="7300" r="3697" b="2574"/>
          <a:stretch/>
        </p:blipFill>
        <p:spPr bwMode="auto">
          <a:xfrm>
            <a:off x="3115441" y="4077072"/>
            <a:ext cx="1801664" cy="1646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46723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189802" y="2321298"/>
            <a:ext cx="792088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800" b="1" dirty="0"/>
              <a:t>      PRIBOR  SE  NA  ISPITU  </a:t>
            </a:r>
          </a:p>
          <a:p>
            <a:r>
              <a:rPr lang="hr-HR" sz="4800" b="1" dirty="0"/>
              <a:t>      </a:t>
            </a:r>
            <a:r>
              <a:rPr lang="hr-HR" sz="4800" b="1" u="sng" dirty="0">
                <a:solidFill>
                  <a:srgbClr val="FF0000"/>
                </a:solidFill>
              </a:rPr>
              <a:t>NE  SMIJE  </a:t>
            </a:r>
            <a:r>
              <a:rPr lang="hr-HR" sz="4800" b="1" dirty="0"/>
              <a:t>POSUĐIVATI</a:t>
            </a:r>
          </a:p>
        </p:txBody>
      </p:sp>
    </p:spTree>
    <p:extLst>
      <p:ext uri="{BB962C8B-B14F-4D97-AF65-F5344CB8AC3E}">
        <p14:creationId xmlns:p14="http://schemas.microsoft.com/office/powerpoint/2010/main" val="1370132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3191659"/>
              </p:ext>
            </p:extLst>
          </p:nvPr>
        </p:nvGraphicFramePr>
        <p:xfrm>
          <a:off x="730630" y="2147848"/>
          <a:ext cx="7095884" cy="42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3071664" y="120324"/>
            <a:ext cx="542860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PRIJE POČETKA ISPITA 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CC605376-69E5-4786-AFF2-CB318C606202}"/>
              </a:ext>
            </a:extLst>
          </p:cNvPr>
          <p:cNvPicPr/>
          <p:nvPr/>
        </p:nvPicPr>
        <p:blipFill>
          <a:blip r:embed="rId7"/>
          <a:srcRect l="11508" t="705" r="12037" b="12992"/>
          <a:stretch>
            <a:fillRect/>
          </a:stretch>
        </p:blipFill>
        <p:spPr>
          <a:xfrm>
            <a:off x="7899297" y="1484785"/>
            <a:ext cx="4054956" cy="2681168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6FEAFFD-EDEE-416E-880B-56A8DDD57696}"/>
              </a:ext>
            </a:extLst>
          </p:cNvPr>
          <p:cNvPicPr/>
          <p:nvPr/>
        </p:nvPicPr>
        <p:blipFill>
          <a:blip r:embed="rId8"/>
          <a:srcRect l="13360" t="-235" r="13360" b="15814"/>
          <a:stretch>
            <a:fillRect/>
          </a:stretch>
        </p:blipFill>
        <p:spPr>
          <a:xfrm>
            <a:off x="7753731" y="4252515"/>
            <a:ext cx="4200521" cy="2478600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487C592D-A68F-460A-AF84-B018A304D51F}"/>
              </a:ext>
            </a:extLst>
          </p:cNvPr>
          <p:cNvSpPr txBox="1"/>
          <p:nvPr/>
        </p:nvSpPr>
        <p:spPr>
          <a:xfrm>
            <a:off x="551384" y="1268760"/>
            <a:ext cx="54669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dirty="0"/>
              <a:t>Prema uputi  nastavnika:</a:t>
            </a:r>
          </a:p>
        </p:txBody>
      </p:sp>
    </p:spTree>
    <p:extLst>
      <p:ext uri="{BB962C8B-B14F-4D97-AF65-F5344CB8AC3E}">
        <p14:creationId xmlns:p14="http://schemas.microsoft.com/office/powerpoint/2010/main" val="1588923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445438"/>
              </p:ext>
            </p:extLst>
          </p:nvPr>
        </p:nvGraphicFramePr>
        <p:xfrm>
          <a:off x="609754" y="2271285"/>
          <a:ext cx="7704856" cy="4209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3071664" y="120324"/>
            <a:ext cx="542860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PRIJE POČETKA ISPITA 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487C592D-A68F-460A-AF84-B018A304D51F}"/>
              </a:ext>
            </a:extLst>
          </p:cNvPr>
          <p:cNvSpPr txBox="1"/>
          <p:nvPr/>
        </p:nvSpPr>
        <p:spPr>
          <a:xfrm>
            <a:off x="609754" y="1305973"/>
            <a:ext cx="6143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dirty="0"/>
              <a:t>Prema uputama nastavnika: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7A3BF4B-510A-45F5-8B21-C91B686AD690}"/>
              </a:ext>
            </a:extLst>
          </p:cNvPr>
          <p:cNvPicPr/>
          <p:nvPr/>
        </p:nvPicPr>
        <p:blipFill>
          <a:blip r:embed="rId7"/>
          <a:srcRect l="13625" t="-235" r="14550" b="16048"/>
          <a:stretch>
            <a:fillRect/>
          </a:stretch>
        </p:blipFill>
        <p:spPr>
          <a:xfrm>
            <a:off x="7729819" y="1526554"/>
            <a:ext cx="4427223" cy="2550517"/>
          </a:xfrm>
          <a:prstGeom prst="rect">
            <a:avLst/>
          </a:prstGeom>
          <a:noFill/>
          <a:ln>
            <a:noFill/>
            <a:prstDash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C52B8E6-2564-47DC-A680-F1CE7AF52428}"/>
              </a:ext>
            </a:extLst>
          </p:cNvPr>
          <p:cNvPicPr/>
          <p:nvPr/>
        </p:nvPicPr>
        <p:blipFill rotWithShape="1">
          <a:blip r:embed="rId8"/>
          <a:srcRect l="32408" t="25742" r="37870" b="43334"/>
          <a:stretch/>
        </p:blipFill>
        <p:spPr bwMode="auto">
          <a:xfrm>
            <a:off x="7392144" y="4243025"/>
            <a:ext cx="4753551" cy="25505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avni poveznik sa strelicom 5">
            <a:extLst>
              <a:ext uri="{FF2B5EF4-FFF2-40B4-BE49-F238E27FC236}">
                <a16:creationId xmlns:a16="http://schemas.microsoft.com/office/drawing/2014/main" id="{30A442A3-F4CE-405A-9020-E47A61845FC6}"/>
              </a:ext>
            </a:extLst>
          </p:cNvPr>
          <p:cNvCxnSpPr>
            <a:cxnSpLocks/>
          </p:cNvCxnSpPr>
          <p:nvPr/>
        </p:nvCxnSpPr>
        <p:spPr>
          <a:xfrm flipV="1">
            <a:off x="4871864" y="5013176"/>
            <a:ext cx="3312368" cy="792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137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6841037"/>
              </p:ext>
            </p:extLst>
          </p:nvPr>
        </p:nvGraphicFramePr>
        <p:xfrm>
          <a:off x="267506" y="1990509"/>
          <a:ext cx="6692590" cy="4065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1979681" y="316907"/>
            <a:ext cx="8232638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PRAVILA PONAŠANJA ZA UČENIKE 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F0739EB5-556F-403F-9963-020349B45443}"/>
              </a:ext>
            </a:extLst>
          </p:cNvPr>
          <p:cNvPicPr/>
          <p:nvPr/>
        </p:nvPicPr>
        <p:blipFill>
          <a:blip r:embed="rId7"/>
          <a:srcRect l="13360" t="12228" r="13889" b="5702"/>
          <a:stretch>
            <a:fillRect/>
          </a:stretch>
        </p:blipFill>
        <p:spPr>
          <a:xfrm>
            <a:off x="6757999" y="2276872"/>
            <a:ext cx="5434001" cy="3528392"/>
          </a:xfrm>
          <a:prstGeom prst="rect">
            <a:avLst/>
          </a:prstGeom>
          <a:noFill/>
          <a:ln>
            <a:noFill/>
            <a:prstDash/>
          </a:ln>
          <a:effectLst>
            <a:softEdge rad="317500"/>
          </a:effectLst>
        </p:spPr>
      </p:pic>
      <p:sp>
        <p:nvSpPr>
          <p:cNvPr id="3" name="Elipsa 2"/>
          <p:cNvSpPr/>
          <p:nvPr/>
        </p:nvSpPr>
        <p:spPr>
          <a:xfrm>
            <a:off x="10416480" y="2780928"/>
            <a:ext cx="216024" cy="7200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4" name="Elipsa 3"/>
          <p:cNvSpPr/>
          <p:nvPr/>
        </p:nvSpPr>
        <p:spPr>
          <a:xfrm>
            <a:off x="11136560" y="3501008"/>
            <a:ext cx="504056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7" name="Ravni poveznik 6"/>
          <p:cNvCxnSpPr/>
          <p:nvPr/>
        </p:nvCxnSpPr>
        <p:spPr>
          <a:xfrm>
            <a:off x="8184232" y="3212976"/>
            <a:ext cx="144016" cy="72008"/>
          </a:xfrm>
          <a:prstGeom prst="line">
            <a:avLst/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avni poveznik 10"/>
          <p:cNvCxnSpPr/>
          <p:nvPr/>
        </p:nvCxnSpPr>
        <p:spPr>
          <a:xfrm flipH="1">
            <a:off x="9120336" y="3356992"/>
            <a:ext cx="72008" cy="0"/>
          </a:xfrm>
          <a:prstGeom prst="line">
            <a:avLst/>
          </a:prstGeom>
          <a:ln w="762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141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3431704" y="188640"/>
            <a:ext cx="5016117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KAŠNJENJE NA ISPIT 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4C1C653-E7C0-4F4C-94B6-9356F9E5EF24}"/>
              </a:ext>
            </a:extLst>
          </p:cNvPr>
          <p:cNvPicPr/>
          <p:nvPr/>
        </p:nvPicPr>
        <p:blipFill>
          <a:blip r:embed="rId2"/>
          <a:srcRect l="23280" t="25162" r="23810" b="30394"/>
          <a:stretch>
            <a:fillRect/>
          </a:stretch>
        </p:blipFill>
        <p:spPr>
          <a:xfrm>
            <a:off x="1847528" y="1340768"/>
            <a:ext cx="8761194" cy="4176464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Pravokutnik 3"/>
          <p:cNvSpPr/>
          <p:nvPr/>
        </p:nvSpPr>
        <p:spPr>
          <a:xfrm rot="10800000" flipH="1" flipV="1">
            <a:off x="1991543" y="2708920"/>
            <a:ext cx="2232247" cy="6480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bg1"/>
                </a:solidFill>
              </a:rPr>
              <a:t>MANJE OD 30 MINUTA</a:t>
            </a:r>
          </a:p>
        </p:txBody>
      </p:sp>
    </p:spTree>
    <p:extLst>
      <p:ext uri="{BB962C8B-B14F-4D97-AF65-F5344CB8AC3E}">
        <p14:creationId xmlns:p14="http://schemas.microsoft.com/office/powerpoint/2010/main" val="385663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1972467" y="188640"/>
            <a:ext cx="8247066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NAPUŠTANJE ISPITNE PROSTORIJE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5EC6386-2486-4E8D-94AD-7CEB15290C93}"/>
              </a:ext>
            </a:extLst>
          </p:cNvPr>
          <p:cNvPicPr/>
          <p:nvPr/>
        </p:nvPicPr>
        <p:blipFill>
          <a:blip r:embed="rId2"/>
          <a:srcRect l="23280" t="22810" r="23678" b="38154"/>
          <a:stretch>
            <a:fillRect/>
          </a:stretch>
        </p:blipFill>
        <p:spPr>
          <a:xfrm>
            <a:off x="2207568" y="1340768"/>
            <a:ext cx="7560840" cy="3312368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B99CD7E4-5DF3-4A91-BE6B-EE1A0FBCBC2F}"/>
              </a:ext>
            </a:extLst>
          </p:cNvPr>
          <p:cNvSpPr txBox="1"/>
          <p:nvPr/>
        </p:nvSpPr>
        <p:spPr>
          <a:xfrm>
            <a:off x="2049516" y="4745421"/>
            <a:ext cx="995113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4000" dirty="0"/>
              <a:t>Učenik se nastavniku obraća </a:t>
            </a:r>
            <a:r>
              <a:rPr lang="hr-HR" sz="4000" b="1" dirty="0">
                <a:solidFill>
                  <a:srgbClr val="DE0000"/>
                </a:solidFill>
              </a:rPr>
              <a:t>dizanjem ruke.</a:t>
            </a:r>
          </a:p>
          <a:p>
            <a:r>
              <a:rPr lang="hr-HR" sz="4000" b="1" dirty="0"/>
              <a:t>Izlazi uz pratnju dežurnog nastavnika.</a:t>
            </a:r>
          </a:p>
        </p:txBody>
      </p:sp>
    </p:spTree>
    <p:extLst>
      <p:ext uri="{BB962C8B-B14F-4D97-AF65-F5344CB8AC3E}">
        <p14:creationId xmlns:p14="http://schemas.microsoft.com/office/powerpoint/2010/main" val="40895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274638"/>
            <a:ext cx="6912768" cy="1210146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PRAVO POLAGANJA ISPITA DRŽAVNE MATURE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9539759"/>
              </p:ext>
            </p:extLst>
          </p:nvPr>
        </p:nvGraphicFramePr>
        <p:xfrm>
          <a:off x="1981200" y="1844825"/>
          <a:ext cx="8229600" cy="39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1168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2279576" y="188640"/>
            <a:ext cx="7747224" cy="707886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r-HR" sz="4000" b="1" dirty="0">
                <a:solidFill>
                  <a:srgbClr val="FFFF9F"/>
                </a:solidFill>
                <a:ea typeface="Calibri" pitchFamily="34" charset="0"/>
                <a:cs typeface="Tahoma" pitchFamily="34" charset="0"/>
              </a:rPr>
              <a:t>ENGLESKI JEZIK </a:t>
            </a:r>
            <a:endParaRPr lang="hr-HR" sz="4000" dirty="0">
              <a:solidFill>
                <a:srgbClr val="FFFF9F"/>
              </a:solidFill>
              <a:cs typeface="Arial" pitchFamily="34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23392" y="1225689"/>
            <a:ext cx="10801200" cy="56323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hr-HR" sz="3600" b="1" dirty="0"/>
              <a:t>za vrijeme ispitne cjeline </a:t>
            </a:r>
            <a:r>
              <a:rPr lang="hr-HR" sz="3600" b="1" i="1" dirty="0"/>
              <a:t>Slušanje</a:t>
            </a:r>
            <a:r>
              <a:rPr lang="hr-HR" sz="3600" b="1" dirty="0"/>
              <a:t> </a:t>
            </a:r>
            <a:r>
              <a:rPr lang="hr-HR" sz="3600" b="1" dirty="0">
                <a:solidFill>
                  <a:srgbClr val="FF0000"/>
                </a:solidFill>
              </a:rPr>
              <a:t>nitko ne smije napuštati učionicu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1" dirty="0"/>
              <a:t>VIŠA RAZINA </a:t>
            </a:r>
            <a:r>
              <a:rPr lang="pl-PL" sz="3600" dirty="0"/>
              <a:t>(ispitna cjelina</a:t>
            </a:r>
            <a:r>
              <a:rPr lang="pl-PL" sz="3600" i="1" dirty="0"/>
              <a:t> Pisanje</a:t>
            </a:r>
            <a:r>
              <a:rPr lang="pl-PL" sz="3600" dirty="0"/>
              <a:t>)- pristupnik treba oblikovati pisani tekst od </a:t>
            </a:r>
            <a:r>
              <a:rPr lang="pl-PL" sz="3600" b="1" dirty="0"/>
              <a:t>200 do 250 riječi </a:t>
            </a:r>
            <a:r>
              <a:rPr lang="pl-PL" sz="3600" dirty="0"/>
              <a:t>o zadanoj temi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l-PL" sz="3600" b="1" dirty="0"/>
              <a:t>OSNOVNA RAZINA </a:t>
            </a:r>
            <a:r>
              <a:rPr lang="pl-PL" sz="3600" dirty="0"/>
              <a:t>(ispitna cjelina</a:t>
            </a:r>
            <a:r>
              <a:rPr lang="pl-PL" sz="3600" i="1" dirty="0"/>
              <a:t> Pisanje</a:t>
            </a:r>
            <a:r>
              <a:rPr lang="pl-PL" sz="3600" dirty="0"/>
              <a:t>)- </a:t>
            </a:r>
            <a:r>
              <a:rPr lang="hr-HR" sz="3600" dirty="0"/>
              <a:t>pristupnik treba oblikovati kratak do srednje dug pisani tekst duljine od </a:t>
            </a:r>
            <a:r>
              <a:rPr lang="hr-HR" sz="3600" b="1" dirty="0"/>
              <a:t>80 do 100 riječi </a:t>
            </a:r>
            <a:r>
              <a:rPr lang="hr-HR" sz="3600" dirty="0"/>
              <a:t>odgovarajući na verbalni predložak koji ima tri sadržajne odrednice (najčešće u obliku pitanja) </a:t>
            </a:r>
          </a:p>
        </p:txBody>
      </p:sp>
    </p:spTree>
    <p:extLst>
      <p:ext uri="{BB962C8B-B14F-4D97-AF65-F5344CB8AC3E}">
        <p14:creationId xmlns:p14="http://schemas.microsoft.com/office/powerpoint/2010/main" val="1426447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HRVATSKI JEZIK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141167"/>
          </a:xfrm>
        </p:spPr>
        <p:txBody>
          <a:bodyPr>
            <a:normAutofit/>
          </a:bodyPr>
          <a:lstStyle/>
          <a:p>
            <a:r>
              <a:rPr lang="hr-HR" b="1" dirty="0"/>
              <a:t>učenici su dužni pristupiti svim ispitnim cjelinama: </a:t>
            </a:r>
            <a:r>
              <a:rPr lang="hr-HR" b="1" dirty="0">
                <a:solidFill>
                  <a:srgbClr val="FF0000"/>
                </a:solidFill>
              </a:rPr>
              <a:t>I. cjelina </a:t>
            </a:r>
            <a:r>
              <a:rPr lang="hr-HR" b="1" dirty="0"/>
              <a:t>(čitanje, književnost i Hrvatski jezik), </a:t>
            </a:r>
            <a:r>
              <a:rPr lang="hr-HR" b="1" dirty="0">
                <a:solidFill>
                  <a:srgbClr val="FF0000"/>
                </a:solidFill>
              </a:rPr>
              <a:t>II. cjelina </a:t>
            </a:r>
            <a:r>
              <a:rPr lang="hr-HR" b="1" dirty="0"/>
              <a:t>(Sažetak) i </a:t>
            </a:r>
            <a:r>
              <a:rPr lang="hr-HR" b="1" dirty="0">
                <a:solidFill>
                  <a:srgbClr val="FF0000"/>
                </a:solidFill>
              </a:rPr>
              <a:t>III. cjelina </a:t>
            </a:r>
            <a:r>
              <a:rPr lang="hr-HR" b="1" dirty="0"/>
              <a:t>(Školski esej)</a:t>
            </a:r>
          </a:p>
          <a:p>
            <a:r>
              <a:rPr lang="hr-HR" b="1" dirty="0">
                <a:solidFill>
                  <a:srgbClr val="FF0000"/>
                </a:solidFill>
              </a:rPr>
              <a:t>ispit nije moguće položiti ako se ne pristupi provedbi svih triju cjelina ispita</a:t>
            </a:r>
          </a:p>
          <a:p>
            <a:r>
              <a:rPr lang="hr-HR" b="1" dirty="0"/>
              <a:t>ispit iz Hrvatskog jezika smatra se položenim ako je položen </a:t>
            </a:r>
            <a:r>
              <a:rPr lang="hr-HR" u="sng" dirty="0"/>
              <a:t>dio ispita </a:t>
            </a:r>
            <a:r>
              <a:rPr lang="hr-HR" b="1" dirty="0"/>
              <a:t>koji uključuje ispitne cjeline: Čitanje, književnost i hrvatski jezik i Sažetak te </a:t>
            </a:r>
            <a:r>
              <a:rPr lang="hr-HR" u="sng" dirty="0"/>
              <a:t>dio ispita </a:t>
            </a:r>
            <a:r>
              <a:rPr lang="hr-HR" b="1" dirty="0"/>
              <a:t>koji uključuje ispitnu cjelinu: Školski esej</a:t>
            </a:r>
          </a:p>
        </p:txBody>
      </p:sp>
    </p:spTree>
    <p:extLst>
      <p:ext uri="{BB962C8B-B14F-4D97-AF65-F5344CB8AC3E}">
        <p14:creationId xmlns:p14="http://schemas.microsoft.com/office/powerpoint/2010/main" val="232531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rgbClr val="FF0000"/>
                </a:solidFill>
              </a:rPr>
              <a:t>POSEBNE SITUACIJE U VREDNOVANJU ISPITA IZ HRVATSKOG JEZIKA</a:t>
            </a:r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702424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</a:rPr>
              <a:t>SAŽETAK SE NEĆE VREDNOVATI</a:t>
            </a:r>
            <a:r>
              <a:rPr lang="hr-HR" dirty="0">
                <a:solidFill>
                  <a:srgbClr val="FF0000"/>
                </a:solidFill>
              </a:rPr>
              <a:t>:</a:t>
            </a:r>
          </a:p>
          <a:p>
            <a:r>
              <a:rPr lang="hr-HR" b="1" dirty="0"/>
              <a:t>ako pristupnik nije odgovorio na zadane smjernice</a:t>
            </a:r>
          </a:p>
          <a:p>
            <a:r>
              <a:rPr lang="hr-HR" b="1" dirty="0"/>
              <a:t>ako nema dovoljan broj riječi (dopušteno je odstupanje 10 % od donje granice zadanoga broja riječi) </a:t>
            </a:r>
          </a:p>
          <a:p>
            <a:r>
              <a:rPr lang="hr-HR" b="1" dirty="0"/>
              <a:t>ako ima prevelik broj riječi (dopušteno je odstupanje 10 % od gornje granice zadanoga broja riječi)  </a:t>
            </a:r>
            <a:r>
              <a:rPr lang="hr-HR" b="1" dirty="0">
                <a:solidFill>
                  <a:srgbClr val="FF0000"/>
                </a:solidFill>
              </a:rPr>
              <a:t>200-250 riječi (+/-10 %)</a:t>
            </a:r>
          </a:p>
          <a:p>
            <a:r>
              <a:rPr lang="hr-HR" b="1" dirty="0"/>
              <a:t>ako je sažetak napisan potpuno nečitkim rukopisom</a:t>
            </a:r>
          </a:p>
          <a:p>
            <a:r>
              <a:rPr lang="hr-HR" b="1" dirty="0"/>
              <a:t>ako je sažetak napisan velikim tiskanim slovima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half" idx="2"/>
          </p:nvPr>
        </p:nvSpPr>
        <p:spPr>
          <a:xfrm>
            <a:off x="6312024" y="1600201"/>
            <a:ext cx="5616624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b="1" dirty="0">
                <a:solidFill>
                  <a:srgbClr val="FF0000"/>
                </a:solidFill>
              </a:rPr>
              <a:t>ESEJ SE NEĆE VREDNOVATI:</a:t>
            </a:r>
          </a:p>
          <a:p>
            <a:r>
              <a:rPr lang="hr-HR" b="1" dirty="0"/>
              <a:t>ako pristupnik nije odgovorio na zadane smjernice</a:t>
            </a:r>
          </a:p>
          <a:p>
            <a:r>
              <a:rPr lang="hr-HR" b="1" dirty="0"/>
              <a:t>ako nema dovoljan broj riječi (dopušteno je odstupanje 10 % od donje granice zadanoga broja riječi) </a:t>
            </a:r>
            <a:r>
              <a:rPr lang="hr-HR" b="1" dirty="0">
                <a:solidFill>
                  <a:srgbClr val="FF0000"/>
                </a:solidFill>
              </a:rPr>
              <a:t>440 riječi (-10 %)</a:t>
            </a:r>
          </a:p>
          <a:p>
            <a:r>
              <a:rPr lang="hr-HR" b="1" dirty="0"/>
              <a:t>ako je esej napisan potpuno nečitkim rukopisom</a:t>
            </a:r>
          </a:p>
          <a:p>
            <a:r>
              <a:rPr lang="hr-HR" b="1" dirty="0"/>
              <a:t>ako je esej napisan velikim tiskanim slovima</a:t>
            </a:r>
          </a:p>
        </p:txBody>
      </p:sp>
    </p:spTree>
    <p:extLst>
      <p:ext uri="{BB962C8B-B14F-4D97-AF65-F5344CB8AC3E}">
        <p14:creationId xmlns:p14="http://schemas.microsoft.com/office/powerpoint/2010/main" val="3635019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1991544" y="167378"/>
            <a:ext cx="800033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AKO UČENIK ZAVRŠI ISPIT RANIJE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99CD7E4-5DF3-4A91-BE6B-EE1A0FBCBC2F}"/>
              </a:ext>
            </a:extLst>
          </p:cNvPr>
          <p:cNvSpPr txBox="1"/>
          <p:nvPr/>
        </p:nvSpPr>
        <p:spPr>
          <a:xfrm>
            <a:off x="318750" y="1276732"/>
            <a:ext cx="4037324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000" dirty="0"/>
              <a:t>Poziva nastavnika </a:t>
            </a:r>
          </a:p>
          <a:p>
            <a:r>
              <a:rPr lang="hr-HR" sz="4000" b="1" dirty="0">
                <a:solidFill>
                  <a:srgbClr val="C00000"/>
                </a:solidFill>
              </a:rPr>
              <a:t>dizanjem ruke.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6F2676AC-F35C-4574-A5B4-69BBE104D748}"/>
              </a:ext>
            </a:extLst>
          </p:cNvPr>
          <p:cNvPicPr/>
          <p:nvPr/>
        </p:nvPicPr>
        <p:blipFill>
          <a:blip r:embed="rId2"/>
          <a:srcRect l="13228" t="-235" r="14153" b="16755"/>
          <a:stretch>
            <a:fillRect/>
          </a:stretch>
        </p:blipFill>
        <p:spPr>
          <a:xfrm>
            <a:off x="0" y="2924944"/>
            <a:ext cx="4248472" cy="2457164"/>
          </a:xfrm>
          <a:prstGeom prst="rect">
            <a:avLst/>
          </a:prstGeom>
          <a:noFill/>
          <a:ln>
            <a:noFill/>
            <a:prstDash/>
          </a:ln>
          <a:effectLst>
            <a:softEdge rad="1270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B186920-0EFA-4EAC-839F-8AA0BEC457F0}"/>
              </a:ext>
            </a:extLst>
          </p:cNvPr>
          <p:cNvPicPr/>
          <p:nvPr/>
        </p:nvPicPr>
        <p:blipFill rotWithShape="1">
          <a:blip r:embed="rId3"/>
          <a:srcRect l="13491" t="15054" r="48008" b="22146"/>
          <a:stretch/>
        </p:blipFill>
        <p:spPr bwMode="auto">
          <a:xfrm>
            <a:off x="4655840" y="3903810"/>
            <a:ext cx="4248472" cy="278681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7267F217-9347-468C-954E-6FC5347CAC3A}"/>
              </a:ext>
            </a:extLst>
          </p:cNvPr>
          <p:cNvSpPr txBox="1"/>
          <p:nvPr/>
        </p:nvSpPr>
        <p:spPr>
          <a:xfrm>
            <a:off x="5069943" y="1143042"/>
            <a:ext cx="7122057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000" b="1" u="sng" dirty="0">
                <a:solidFill>
                  <a:srgbClr val="C00000"/>
                </a:solidFill>
              </a:rPr>
              <a:t>Dežurni nastavnik </a:t>
            </a:r>
            <a:r>
              <a:rPr lang="hr-HR" sz="4000" b="1" dirty="0">
                <a:solidFill>
                  <a:srgbClr val="C00000"/>
                </a:solidFill>
              </a:rPr>
              <a:t>provjerava </a:t>
            </a:r>
          </a:p>
          <a:p>
            <a:r>
              <a:rPr lang="hr-HR" sz="4000" b="1" dirty="0">
                <a:solidFill>
                  <a:srgbClr val="C00000"/>
                </a:solidFill>
              </a:rPr>
              <a:t>i pakira ispitni materijal u </a:t>
            </a:r>
          </a:p>
          <a:p>
            <a:r>
              <a:rPr lang="hr-HR" sz="4000" b="1" dirty="0">
                <a:solidFill>
                  <a:srgbClr val="C00000"/>
                </a:solidFill>
              </a:rPr>
              <a:t>sigurnosnu vrećicu za povrat i zatvara je pred učenikom.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33A4ECFD-E40C-486D-86E0-135652DED4AA}"/>
              </a:ext>
            </a:extLst>
          </p:cNvPr>
          <p:cNvPicPr/>
          <p:nvPr/>
        </p:nvPicPr>
        <p:blipFill>
          <a:blip r:embed="rId4"/>
          <a:srcRect l="13625" t="236" r="13359" b="16755"/>
          <a:stretch>
            <a:fillRect/>
          </a:stretch>
        </p:blipFill>
        <p:spPr>
          <a:xfrm>
            <a:off x="9003853" y="4191268"/>
            <a:ext cx="3037425" cy="2211895"/>
          </a:xfrm>
          <a:prstGeom prst="rect">
            <a:avLst/>
          </a:prstGeom>
          <a:noFill/>
          <a:ln>
            <a:noFill/>
            <a:prstDash/>
          </a:ln>
        </p:spPr>
      </p:pic>
      <p:sp>
        <p:nvSpPr>
          <p:cNvPr id="5" name="Elipsa 4"/>
          <p:cNvSpPr/>
          <p:nvPr/>
        </p:nvSpPr>
        <p:spPr>
          <a:xfrm>
            <a:off x="2999656" y="4149080"/>
            <a:ext cx="360040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Elipsa 6"/>
          <p:cNvSpPr/>
          <p:nvPr/>
        </p:nvSpPr>
        <p:spPr>
          <a:xfrm>
            <a:off x="5447928" y="4941168"/>
            <a:ext cx="554360" cy="28803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0" name="Elipsa 9"/>
          <p:cNvSpPr/>
          <p:nvPr/>
        </p:nvSpPr>
        <p:spPr>
          <a:xfrm>
            <a:off x="407368" y="3933056"/>
            <a:ext cx="360040" cy="144016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77706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5D0E645-EDF3-453B-A336-EDEA877D0708}"/>
              </a:ext>
            </a:extLst>
          </p:cNvPr>
          <p:cNvSpPr txBox="1"/>
          <p:nvPr/>
        </p:nvSpPr>
        <p:spPr>
          <a:xfrm>
            <a:off x="4212049" y="262389"/>
            <a:ext cx="3047822" cy="76944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4400" b="1" dirty="0">
                <a:solidFill>
                  <a:schemeClr val="bg1">
                    <a:lumMod val="95000"/>
                  </a:schemeClr>
                </a:solidFill>
              </a:rPr>
              <a:t>KRAJ ISPITA 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99CD7E4-5DF3-4A91-BE6B-EE1A0FBCBC2F}"/>
              </a:ext>
            </a:extLst>
          </p:cNvPr>
          <p:cNvSpPr txBox="1"/>
          <p:nvPr/>
        </p:nvSpPr>
        <p:spPr>
          <a:xfrm>
            <a:off x="23025" y="1844824"/>
            <a:ext cx="5864095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3200" b="1" dirty="0">
                <a:solidFill>
                  <a:srgbClr val="000000"/>
                </a:solidFill>
                <a:ea typeface="Calibri" pitchFamily="34" charset="0"/>
                <a:cs typeface="Tahoma" pitchFamily="34" charset="0"/>
              </a:rPr>
              <a:t>Učenik odlaže pribor i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3200" b="1" dirty="0">
                <a:solidFill>
                  <a:srgbClr val="000000"/>
                </a:solidFill>
                <a:ea typeface="Calibri" pitchFamily="34" charset="0"/>
                <a:cs typeface="Tahoma" pitchFamily="34" charset="0"/>
              </a:rPr>
              <a:t>ispitne materijale na rub stola 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3200" b="1" dirty="0">
                <a:solidFill>
                  <a:srgbClr val="000000"/>
                </a:solidFill>
                <a:ea typeface="Calibri" pitchFamily="34" charset="0"/>
                <a:cs typeface="Tahoma" pitchFamily="34" charset="0"/>
              </a:rPr>
              <a:t>ostaje sjediti na svome mjestu.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3200" b="1" dirty="0">
                <a:solidFill>
                  <a:srgbClr val="000000"/>
                </a:solidFill>
                <a:ea typeface="Calibri" pitchFamily="34" charset="0"/>
                <a:cs typeface="Tahoma" pitchFamily="34" charset="0"/>
              </a:rPr>
              <a:t>Dežurni nastavnik provjerava ispitne materijale, sprema ih u sigurnosne vrećice i pred učenikom zatvara.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r-HR" sz="3200" b="1" dirty="0">
                <a:solidFill>
                  <a:srgbClr val="000000"/>
                </a:solidFill>
                <a:ea typeface="Calibri" pitchFamily="34" charset="0"/>
                <a:cs typeface="Tahoma" pitchFamily="34" charset="0"/>
              </a:rPr>
              <a:t>prikupi sav ispitni materijal te zatvori vrećicu.</a:t>
            </a:r>
            <a:endParaRPr lang="hr-HR" sz="3200" b="1" dirty="0">
              <a:cs typeface="Arial" pitchFamily="34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9F5E826D-8498-4423-A9AA-847E5B96B74B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3756" t="470" r="13889" b="15815"/>
          <a:stretch>
            <a:fillRect/>
          </a:stretch>
        </p:blipFill>
        <p:spPr>
          <a:xfrm>
            <a:off x="5663952" y="1556792"/>
            <a:ext cx="6192688" cy="3960440"/>
          </a:xfrm>
          <a:prstGeom prst="rect">
            <a:avLst/>
          </a:prstGeom>
          <a:noFill/>
          <a:ln>
            <a:noFill/>
            <a:prstDash/>
          </a:ln>
          <a:effectLst>
            <a:softEdge rad="317500"/>
          </a:effectLst>
        </p:spPr>
      </p:pic>
      <p:sp>
        <p:nvSpPr>
          <p:cNvPr id="5" name="Pravokutnik 4">
            <a:extLst>
              <a:ext uri="{FF2B5EF4-FFF2-40B4-BE49-F238E27FC236}">
                <a16:creationId xmlns:a16="http://schemas.microsoft.com/office/drawing/2014/main" id="{38410F23-4AFE-489E-8E1E-F98F5555B10F}"/>
              </a:ext>
            </a:extLst>
          </p:cNvPr>
          <p:cNvSpPr/>
          <p:nvPr/>
        </p:nvSpPr>
        <p:spPr>
          <a:xfrm>
            <a:off x="0" y="5373216"/>
            <a:ext cx="12192001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sz="3600" b="1" u="sng" dirty="0">
                <a:solidFill>
                  <a:srgbClr val="FF0000"/>
                </a:solidFill>
              </a:rPr>
              <a:t>Kad su svi ispiti u ispitnoj prostoriji zatvoreni, učenici napuštaju ispitnu prostoriju u tišini. </a:t>
            </a:r>
          </a:p>
        </p:txBody>
      </p:sp>
      <p:sp>
        <p:nvSpPr>
          <p:cNvPr id="3" name="Elipsa 2"/>
          <p:cNvSpPr/>
          <p:nvPr/>
        </p:nvSpPr>
        <p:spPr>
          <a:xfrm>
            <a:off x="11352584" y="3212976"/>
            <a:ext cx="72008" cy="21602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6" name="Elipsa 5"/>
          <p:cNvSpPr/>
          <p:nvPr/>
        </p:nvSpPr>
        <p:spPr>
          <a:xfrm flipH="1" flipV="1">
            <a:off x="6744072" y="2636912"/>
            <a:ext cx="360040" cy="64807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Elipsa 6"/>
          <p:cNvSpPr/>
          <p:nvPr/>
        </p:nvSpPr>
        <p:spPr>
          <a:xfrm flipV="1">
            <a:off x="6960096" y="2951232"/>
            <a:ext cx="144016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8" name="Elipsa 7"/>
          <p:cNvSpPr/>
          <p:nvPr/>
        </p:nvSpPr>
        <p:spPr>
          <a:xfrm>
            <a:off x="11161986" y="3231931"/>
            <a:ext cx="312910" cy="19706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9" name="Elipsa 8"/>
          <p:cNvSpPr/>
          <p:nvPr/>
        </p:nvSpPr>
        <p:spPr>
          <a:xfrm rot="6270972" flipH="1">
            <a:off x="6629417" y="3045290"/>
            <a:ext cx="607318" cy="4733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0387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860" y="64932"/>
            <a:ext cx="7092280" cy="1008112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KRŠENJE PRAVILA ISPITA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7B33ACE-F0F5-4590-8878-52BDAA352326}"/>
              </a:ext>
            </a:extLst>
          </p:cNvPr>
          <p:cNvSpPr txBox="1"/>
          <p:nvPr/>
        </p:nvSpPr>
        <p:spPr>
          <a:xfrm>
            <a:off x="479376" y="1772816"/>
            <a:ext cx="11377264" cy="452431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Mjere koje se izriču u slučajevima utvrđenoga nedozvoljenog ponašanja propisane su </a:t>
            </a:r>
          </a:p>
          <a:p>
            <a:r>
              <a:rPr lang="hr-H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Pravilnikom o polaganju državne mature NN 1/2013),</a:t>
            </a:r>
          </a:p>
          <a:p>
            <a:r>
              <a:rPr lang="hr-H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Pravilnikom o izmjenama i dopunama Pravilnika o polaganju državne mature (NN 41/2019) i  </a:t>
            </a:r>
          </a:p>
          <a:p>
            <a:r>
              <a:rPr lang="hr-HR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Pravilnikom o izmjenama i dopunama Pravilnika o polaganju državne mature (NN 19/2023)</a:t>
            </a:r>
          </a:p>
          <a:p>
            <a:endParaRPr lang="hr-HR" sz="3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10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l"/>
            <a:r>
              <a:rPr lang="hr-HR" dirty="0"/>
              <a:t/>
            </a:r>
            <a:br>
              <a:rPr lang="hr-HR" dirty="0"/>
            </a:br>
            <a:r>
              <a:rPr lang="hr-HR" b="1" dirty="0">
                <a:solidFill>
                  <a:schemeClr val="bg1"/>
                </a:solidFill>
              </a:rPr>
              <a:t>NEDOZVOLJENA PONAŠANJA UČENIKA, ODNOSNO  PRISTUPNIKA NA ISPITU JESU: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5257799"/>
          </a:xfrm>
          <a:solidFill>
            <a:srgbClr val="FF0000"/>
          </a:solidFill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endParaRPr lang="hr-HR" dirty="0">
              <a:solidFill>
                <a:schemeClr val="bg1"/>
              </a:solidFill>
            </a:endParaRPr>
          </a:p>
          <a:p>
            <a:pPr marL="0" indent="0" fontAlgn="base">
              <a:buNone/>
            </a:pPr>
            <a:r>
              <a:rPr lang="hr-HR" b="1" dirty="0"/>
              <a:t>1. nepridržavanje uputa dežurnoga nastavnika,</a:t>
            </a:r>
          </a:p>
          <a:p>
            <a:pPr marL="0" indent="0" fontAlgn="base">
              <a:buNone/>
            </a:pPr>
            <a:r>
              <a:rPr lang="hr-HR" b="1" dirty="0"/>
              <a:t>2. nepridržavanje uputa o uporabi propisanoga pribora,</a:t>
            </a:r>
          </a:p>
          <a:p>
            <a:pPr marL="0" indent="0" fontAlgn="base">
              <a:buNone/>
            </a:pPr>
            <a:r>
              <a:rPr lang="hr-HR" b="1" dirty="0"/>
              <a:t>3. osvrtanje, razgovaranje odnosno sporazumijevanje,</a:t>
            </a:r>
          </a:p>
          <a:p>
            <a:pPr marL="0" indent="0" fontAlgn="base">
              <a:buNone/>
            </a:pPr>
            <a:r>
              <a:rPr lang="hr-HR" b="1" dirty="0"/>
              <a:t>4. ometanje tijeka ispita,</a:t>
            </a:r>
          </a:p>
          <a:p>
            <a:pPr marL="0" indent="0" fontAlgn="base">
              <a:buNone/>
            </a:pPr>
            <a:r>
              <a:rPr lang="hr-HR" b="1" dirty="0"/>
              <a:t>5. prepisivanje ili dopuštanje prepisivanja</a:t>
            </a:r>
          </a:p>
          <a:p>
            <a:pPr marL="0" indent="0" fontAlgn="base">
              <a:buNone/>
            </a:pPr>
            <a:r>
              <a:rPr lang="hr-HR" b="1" dirty="0"/>
              <a:t>6. upisivanje prijetnji, vulgarnih znakova, simbola, izraza i sadržaja u ispitu, odnosno ispitnom materijalu, ili onih koji diskriminiraju po rasnoj, vjerskoj, etničkoj, rodnoj, spolnoj ili drugoj osnovi</a:t>
            </a:r>
          </a:p>
          <a:p>
            <a:pPr marL="0" indent="0" fontAlgn="base">
              <a:buNone/>
            </a:pPr>
            <a:r>
              <a:rPr lang="hr-HR" b="1" dirty="0"/>
              <a:t>7. posjedovanje ili korištenje nedopuštenih pomagala, uključujući mobilni telefon te druge prijenosne ili nosive elektroničke, audio i video uređaje,</a:t>
            </a:r>
          </a:p>
          <a:p>
            <a:pPr marL="0" indent="0" fontAlgn="base">
              <a:buNone/>
            </a:pPr>
            <a:r>
              <a:rPr lang="hr-HR" b="1" dirty="0"/>
              <a:t>8. predavanje uratka drugoga pristupnika,</a:t>
            </a:r>
          </a:p>
          <a:p>
            <a:pPr marL="0" indent="0" fontAlgn="base">
              <a:buNone/>
            </a:pPr>
            <a:r>
              <a:rPr lang="hr-HR" b="1" dirty="0"/>
              <a:t>9. nedozvoljeno posjedovanje ispitnih materijala,</a:t>
            </a:r>
          </a:p>
          <a:p>
            <a:pPr marL="0" indent="0" fontAlgn="base">
              <a:buNone/>
            </a:pPr>
            <a:r>
              <a:rPr lang="hr-HR" b="1" dirty="0"/>
              <a:t>10. zamjena identiteta pristupnika.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43119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860" y="64932"/>
            <a:ext cx="7092280" cy="1008112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KRŠENJE PRAVILA ISPITA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7B33ACE-F0F5-4590-8878-52BDAA352326}"/>
              </a:ext>
            </a:extLst>
          </p:cNvPr>
          <p:cNvSpPr txBox="1"/>
          <p:nvPr/>
        </p:nvSpPr>
        <p:spPr>
          <a:xfrm>
            <a:off x="374425" y="2012647"/>
            <a:ext cx="4968552" cy="120032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Upotreba nedozvoljenih</a:t>
            </a:r>
          </a:p>
          <a:p>
            <a:r>
              <a:rPr lang="hr-HR" sz="3600" b="1" dirty="0">
                <a:solidFill>
                  <a:schemeClr val="bg1"/>
                </a:solidFill>
              </a:rPr>
              <a:t>sredstava i pribora</a:t>
            </a:r>
          </a:p>
        </p:txBody>
      </p:sp>
      <p:pic>
        <p:nvPicPr>
          <p:cNvPr id="6" name="irc_mi" descr="http://mojfaks.com/uploads/images/9249-varanje.jpg">
            <a:extLst>
              <a:ext uri="{FF2B5EF4-FFF2-40B4-BE49-F238E27FC236}">
                <a16:creationId xmlns:a16="http://schemas.microsoft.com/office/drawing/2014/main" id="{55ECF804-8301-4450-A73F-A89B580A6EB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743" y="3861048"/>
            <a:ext cx="2932219" cy="244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rc_mi" descr="http://powertochange.com/wp-content/uploads/2008/03/cheating.jpg">
            <a:extLst>
              <a:ext uri="{FF2B5EF4-FFF2-40B4-BE49-F238E27FC236}">
                <a16:creationId xmlns:a16="http://schemas.microsoft.com/office/drawing/2014/main" id="{EB262019-66EF-4BBD-B430-27FE8E23A79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0800" y="3212976"/>
            <a:ext cx="5256584" cy="338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1A009CA0-07B8-40D6-AD46-3693B248D4DA}"/>
              </a:ext>
            </a:extLst>
          </p:cNvPr>
          <p:cNvSpPr txBox="1"/>
          <p:nvPr/>
        </p:nvSpPr>
        <p:spPr>
          <a:xfrm>
            <a:off x="6430800" y="1985462"/>
            <a:ext cx="5206105" cy="120032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hr-HR" sz="3600" b="1" dirty="0">
                <a:solidFill>
                  <a:schemeClr val="bg1"/>
                </a:solidFill>
              </a:rPr>
              <a:t>Prepisivanje i dopuštanje  </a:t>
            </a:r>
          </a:p>
          <a:p>
            <a:r>
              <a:rPr lang="hr-HR" sz="3600" b="1" dirty="0">
                <a:solidFill>
                  <a:schemeClr val="bg1"/>
                </a:solidFill>
              </a:rPr>
              <a:t> prepisivanja </a:t>
            </a:r>
          </a:p>
        </p:txBody>
      </p:sp>
      <p:pic>
        <p:nvPicPr>
          <p:cNvPr id="8" name="Picture 6" descr="Slikovni rezultat za pametni telefon">
            <a:extLst>
              <a:ext uri="{FF2B5EF4-FFF2-40B4-BE49-F238E27FC236}">
                <a16:creationId xmlns:a16="http://schemas.microsoft.com/office/drawing/2014/main" id="{4B1EEA7B-A395-4947-B5F2-C82BAC531463}"/>
              </a:ext>
            </a:extLst>
          </p:cNvPr>
          <p:cNvPicPr/>
          <p:nvPr/>
        </p:nvPicPr>
        <p:blipFill rotWithShape="1">
          <a:blip r:embed="rId4"/>
          <a:srcRect l="24964" t="1707" r="25533" b="995"/>
          <a:stretch/>
        </p:blipFill>
        <p:spPr bwMode="auto">
          <a:xfrm>
            <a:off x="3554510" y="3894529"/>
            <a:ext cx="1314130" cy="2382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Ravni poveznik 9"/>
          <p:cNvCxnSpPr/>
          <p:nvPr/>
        </p:nvCxnSpPr>
        <p:spPr>
          <a:xfrm>
            <a:off x="1055440" y="1844824"/>
            <a:ext cx="4320480" cy="417646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Ravni poveznik 12"/>
          <p:cNvCxnSpPr/>
          <p:nvPr/>
        </p:nvCxnSpPr>
        <p:spPr>
          <a:xfrm flipH="1">
            <a:off x="767408" y="1556792"/>
            <a:ext cx="4176464" cy="4752528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avni poveznik 16"/>
          <p:cNvCxnSpPr/>
          <p:nvPr/>
        </p:nvCxnSpPr>
        <p:spPr>
          <a:xfrm>
            <a:off x="6528048" y="1844824"/>
            <a:ext cx="5112568" cy="4536504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Ravni poveznik 20"/>
          <p:cNvCxnSpPr/>
          <p:nvPr/>
        </p:nvCxnSpPr>
        <p:spPr>
          <a:xfrm flipH="1">
            <a:off x="6960096" y="1772816"/>
            <a:ext cx="3744416" cy="4608512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2655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1343472" y="188640"/>
            <a:ext cx="9688241" cy="1323439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000" b="1" u="sng" dirty="0">
                <a:solidFill>
                  <a:schemeClr val="bg1"/>
                </a:solidFill>
              </a:rPr>
              <a:t>Opomena</a:t>
            </a:r>
            <a:r>
              <a:rPr lang="hr-HR" sz="4000" b="1" dirty="0">
                <a:solidFill>
                  <a:schemeClr val="bg1"/>
                </a:solidFill>
              </a:rPr>
              <a:t> –kao upozorenje pri prvome </a:t>
            </a:r>
          </a:p>
          <a:p>
            <a:r>
              <a:rPr lang="hr-HR" sz="4000" b="1" dirty="0">
                <a:solidFill>
                  <a:schemeClr val="bg1"/>
                </a:solidFill>
              </a:rPr>
              <a:t>primjećenome nedozvoljenom ponašanju </a:t>
            </a:r>
            <a:endParaRPr lang="hr-HR" sz="4000" dirty="0">
              <a:solidFill>
                <a:schemeClr val="bg1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407368" y="1628800"/>
            <a:ext cx="11521280" cy="44012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fontAlgn="base"/>
            <a:endParaRPr lang="hr-HR" sz="4000" b="1" dirty="0"/>
          </a:p>
          <a:p>
            <a:pPr fontAlgn="base"/>
            <a:r>
              <a:rPr lang="hr-HR" sz="4000" b="1" dirty="0"/>
              <a:t>1. nepridržavanje uputa dežurnoga nastavnika,</a:t>
            </a:r>
          </a:p>
          <a:p>
            <a:pPr fontAlgn="base"/>
            <a:r>
              <a:rPr lang="hr-HR" sz="4000" b="1" dirty="0"/>
              <a:t>2. nepridržavanje uputa o uporabi propisanoga pribora,</a:t>
            </a:r>
          </a:p>
          <a:p>
            <a:pPr fontAlgn="base"/>
            <a:r>
              <a:rPr lang="hr-HR" sz="4000" b="1" dirty="0"/>
              <a:t>3. osvrtanje, razgovaranje odnosno sporazumijevanje,</a:t>
            </a:r>
          </a:p>
          <a:p>
            <a:pPr fontAlgn="base"/>
            <a:r>
              <a:rPr lang="hr-HR" sz="4000" b="1" dirty="0"/>
              <a:t>4. ometanje tijeka ispita,</a:t>
            </a:r>
          </a:p>
          <a:p>
            <a:pPr fontAlgn="base"/>
            <a:r>
              <a:rPr lang="hr-HR" sz="4000" b="1" dirty="0"/>
              <a:t>5. prepisivanje ili dopuštanje prepisivanja</a:t>
            </a:r>
          </a:p>
        </p:txBody>
      </p:sp>
    </p:spTree>
    <p:extLst>
      <p:ext uri="{BB962C8B-B14F-4D97-AF65-F5344CB8AC3E}">
        <p14:creationId xmlns:p14="http://schemas.microsoft.com/office/powerpoint/2010/main" val="2597495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983432" y="1124744"/>
            <a:ext cx="10225136" cy="830997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800" b="1" u="sng" dirty="0">
                <a:solidFill>
                  <a:schemeClr val="bg1"/>
                </a:solidFill>
              </a:rPr>
              <a:t> Prekid ispita i poništavanje ispita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983433" y="2780928"/>
            <a:ext cx="10369151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400" b="1" dirty="0"/>
              <a:t>Pri ponovljenome nedozvoljenom ponašanju (točke 1.-5.) za koje je učeniku izrečena usmena opomena 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14247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274638"/>
            <a:ext cx="6912768" cy="850106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hr-HR" b="1" dirty="0">
                <a:solidFill>
                  <a:schemeClr val="bg1"/>
                </a:solidFill>
              </a:rPr>
              <a:t>VRIJEME POČETKA ISPITA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4646616"/>
              </p:ext>
            </p:extLst>
          </p:nvPr>
        </p:nvGraphicFramePr>
        <p:xfrm>
          <a:off x="1199456" y="1772816"/>
          <a:ext cx="9793088" cy="439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</p:spPr>
        <p:txBody>
          <a:bodyPr>
            <a:normAutofit/>
          </a:bodyPr>
          <a:lstStyle/>
          <a:p>
            <a:r>
              <a:rPr lang="hr-HR" sz="4800" b="1" u="sng" dirty="0">
                <a:solidFill>
                  <a:schemeClr val="bg1"/>
                </a:solidFill>
              </a:rPr>
              <a:t>Poništenje ispita 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92514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hr-HR" sz="3200" b="1" dirty="0"/>
              <a:t>MJERE KOJE SE IZRIČU U SLUČAJU KADA SE NEDOZVOLJENO PONAŠANJE (točke 5. i 6.) UTVRDI NAKON POLAGANJA ISPITA I TIJEKOM OCJENJIVANJA ISPITA</a:t>
            </a:r>
          </a:p>
          <a:p>
            <a:pPr marL="457200" lvl="1" indent="0">
              <a:buNone/>
            </a:pPr>
            <a:endParaRPr lang="hr-HR" sz="3200" b="1" dirty="0"/>
          </a:p>
          <a:p>
            <a:pPr marL="0" indent="0" fontAlgn="base">
              <a:buNone/>
            </a:pPr>
            <a:r>
              <a:rPr lang="hr-HR" b="1" dirty="0"/>
              <a:t>5. prepisivanje ili dopuštanje prepisivanja</a:t>
            </a:r>
          </a:p>
          <a:p>
            <a:pPr marL="0" indent="0" fontAlgn="base">
              <a:buNone/>
            </a:pPr>
            <a:r>
              <a:rPr lang="hr-HR" b="1" dirty="0"/>
              <a:t>6. upisivanje prijetnji, vulgarnih znakova, simbola, izraza i sadržaja u ispitu, odnosno ispitnom materijalu, ili onih koji diskriminiraju po rasnoj, vjerskoj, etničkoj, rodnoj, spolnoj ili drugoj osnovi</a:t>
            </a:r>
          </a:p>
          <a:p>
            <a:pPr marL="457200" lvl="1" indent="0">
              <a:buNone/>
            </a:pPr>
            <a:endParaRPr lang="hr-HR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070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67408" y="260648"/>
            <a:ext cx="11161240" cy="1446550"/>
          </a:xfrm>
          <a:prstGeom prst="rect">
            <a:avLst/>
          </a:prstGeom>
          <a:solidFill>
            <a:srgbClr val="DE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bg1"/>
                </a:solidFill>
              </a:rPr>
              <a:t>Poništavanje svih položenih ispita i zabrana polaganja ostalih ispita u tome ispitnom roku</a:t>
            </a:r>
            <a:endParaRPr lang="hr-HR" sz="4400" dirty="0">
              <a:solidFill>
                <a:schemeClr val="bg1"/>
              </a:solidFill>
            </a:endParaRPr>
          </a:p>
        </p:txBody>
      </p:sp>
      <p:sp>
        <p:nvSpPr>
          <p:cNvPr id="3" name="TekstniOkvir 2"/>
          <p:cNvSpPr txBox="1"/>
          <p:nvPr/>
        </p:nvSpPr>
        <p:spPr>
          <a:xfrm>
            <a:off x="695400" y="1595021"/>
            <a:ext cx="11161240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sz="3600" b="1" dirty="0"/>
              <a:t>U SLUČAJEVIMA NEDOZVOLJENOGA PONAŠANJA (točke 7. do 10.), A KOJE JE PRIMIJEĆENO PRIJE, TIJEKOM ILI NAKON POLAGANJA ISPITA DRŽAVNE MATURE TE TIJEKOM OCJENJIVANJA</a:t>
            </a:r>
          </a:p>
          <a:p>
            <a:pPr fontAlgn="base"/>
            <a:r>
              <a:rPr lang="hr-HR" sz="3200" b="1" dirty="0"/>
              <a:t>7. posjedovanje ili korištenje nedopuštenih pomagala, uključujući mobilni telefon te druge prijenosne ili nosive elektroničke, audio i video uređaje,</a:t>
            </a:r>
          </a:p>
          <a:p>
            <a:pPr fontAlgn="base"/>
            <a:r>
              <a:rPr lang="hr-HR" sz="3200" b="1" dirty="0"/>
              <a:t>8. predavanje uratka drugoga pristupnika,</a:t>
            </a:r>
          </a:p>
          <a:p>
            <a:pPr fontAlgn="base"/>
            <a:r>
              <a:rPr lang="hr-HR" sz="3200" b="1" dirty="0"/>
              <a:t>9. nedozvoljeno posjedovanje ispitnih materijala,</a:t>
            </a:r>
          </a:p>
          <a:p>
            <a:pPr fontAlgn="base"/>
            <a:r>
              <a:rPr lang="hr-HR" sz="3200" b="1" dirty="0"/>
              <a:t>10. zamjena identiteta pristupnika.</a:t>
            </a:r>
          </a:p>
        </p:txBody>
      </p:sp>
    </p:spTree>
    <p:extLst>
      <p:ext uri="{BB962C8B-B14F-4D97-AF65-F5344CB8AC3E}">
        <p14:creationId xmlns:p14="http://schemas.microsoft.com/office/powerpoint/2010/main" val="2956074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6769973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4788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63352" y="2420888"/>
            <a:ext cx="11521280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u="sng" dirty="0"/>
              <a:t>CENTAR MOŽE POZVATI UČENIKA NA PONOVNO POLAGANJE ISPITA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/>
              <a:t>VRIJEME I MJESTO POLAGANJA ISPITA ODREĐUJE CENTAR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/>
              <a:t>TROŠKOVE DOLASKA DO ISPITNOGA MJESTA I OSIGURANJE UČENIKA SNOSI ŠKOLA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/>
              <a:t>ISPIT SE ODRŽAVA NAJKASNIJE DO OBJAVE REZULTATA ISPITA DRŽAVNE MATURE U POJEDINOME ROKU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/>
              <a:t>REZULTAT OSTVAREN NA PONOVNOMU POLAGANJU ISPITA JE KONAČAN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800" b="1" dirty="0"/>
              <a:t>ZA UČENIKA KOJI NE PRISTUPI PONOVNOMU POLAGANJU ISPITA SMATRA SE DA NIJE POLOŽIO ISPIT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263352" y="188640"/>
            <a:ext cx="11665296" cy="2123658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4400" b="1" dirty="0">
                <a:solidFill>
                  <a:schemeClr val="bg1"/>
                </a:solidFill>
              </a:rPr>
              <a:t>Opravdana sumnja na moguće nedozvoljeno ponašanje učenika koje su uočili ocjenjivači (točka 5.)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006" y="395733"/>
            <a:ext cx="9144000" cy="1161059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lvl="0"/>
            <a:r>
              <a:rPr lang="hr-HR" b="1" dirty="0">
                <a:solidFill>
                  <a:schemeClr val="bg1"/>
                </a:solidFill>
              </a:rPr>
              <a:t>NEPRISTUPANJE ISPITU</a:t>
            </a: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403927"/>
              </p:ext>
            </p:extLst>
          </p:nvPr>
        </p:nvGraphicFramePr>
        <p:xfrm>
          <a:off x="263352" y="1958092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4342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192196"/>
              </p:ext>
            </p:extLst>
          </p:nvPr>
        </p:nvGraphicFramePr>
        <p:xfrm>
          <a:off x="335360" y="836712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7358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8640"/>
            <a:ext cx="9144000" cy="2002234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VRIJEME DOLASKA UČENIKA U ŠKOLU</a:t>
            </a:r>
            <a:br>
              <a:rPr lang="hr-HR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631581"/>
              </p:ext>
            </p:extLst>
          </p:nvPr>
        </p:nvGraphicFramePr>
        <p:xfrm>
          <a:off x="1630488" y="2578895"/>
          <a:ext cx="9217024" cy="4176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3839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592" y="274638"/>
            <a:ext cx="8064896" cy="1138138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Učenik mora imati osobni dokument s fotografijom </a:t>
            </a:r>
            <a:endParaRPr lang="en-US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8601875"/>
              </p:ext>
            </p:extLst>
          </p:nvPr>
        </p:nvGraphicFramePr>
        <p:xfrm>
          <a:off x="1631504" y="1772816"/>
          <a:ext cx="8784976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Pravokutnik 1">
            <a:extLst>
              <a:ext uri="{FF2B5EF4-FFF2-40B4-BE49-F238E27FC236}">
                <a16:creationId xmlns:a16="http://schemas.microsoft.com/office/drawing/2014/main" id="{F694732F-EB70-4CEB-9DA9-5AD3E285637C}"/>
              </a:ext>
            </a:extLst>
          </p:cNvPr>
          <p:cNvSpPr/>
          <p:nvPr/>
        </p:nvSpPr>
        <p:spPr>
          <a:xfrm>
            <a:off x="1870581" y="538303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3600" b="1" dirty="0">
                <a:solidFill>
                  <a:srgbClr val="DE0000"/>
                </a:solidFill>
              </a:rPr>
              <a:t>Tijekom pisanja ispita osobni dokument stoji na desnom rubu stola</a:t>
            </a:r>
          </a:p>
        </p:txBody>
      </p:sp>
    </p:spTree>
    <p:extLst>
      <p:ext uri="{BB962C8B-B14F-4D97-AF65-F5344CB8AC3E}">
        <p14:creationId xmlns:p14="http://schemas.microsoft.com/office/powerpoint/2010/main" val="3322546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480" y="136540"/>
            <a:ext cx="9793088" cy="1348498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r>
              <a:rPr lang="hr-HR" b="1" dirty="0">
                <a:solidFill>
                  <a:schemeClr val="bg1"/>
                </a:solidFill>
              </a:rPr>
              <a:t>ULAZAK UČENIKA U UČIONICU</a:t>
            </a:r>
            <a:br>
              <a:rPr lang="hr-HR" b="1" dirty="0">
                <a:solidFill>
                  <a:schemeClr val="bg1"/>
                </a:solidFill>
              </a:rPr>
            </a:br>
            <a:r>
              <a:rPr lang="hr-HR" b="1" dirty="0">
                <a:solidFill>
                  <a:schemeClr val="bg1"/>
                </a:solidFill>
              </a:rPr>
              <a:t>8:30 / 13:30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2870948"/>
              </p:ext>
            </p:extLst>
          </p:nvPr>
        </p:nvGraphicFramePr>
        <p:xfrm>
          <a:off x="1981200" y="2564905"/>
          <a:ext cx="8229600" cy="39933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Slikovni rezultat za vrata">
            <a:extLst>
              <a:ext uri="{FF2B5EF4-FFF2-40B4-BE49-F238E27FC236}">
                <a16:creationId xmlns:a16="http://schemas.microsoft.com/office/drawing/2014/main" id="{5550CB88-5FF9-42B8-8DC0-29E4C6A14BDE}"/>
              </a:ext>
            </a:extLst>
          </p:cNvPr>
          <p:cNvPicPr/>
          <p:nvPr/>
        </p:nvPicPr>
        <p:blipFill rotWithShape="1">
          <a:blip r:embed="rId7"/>
          <a:srcRect l="3091" t="1644" r="11449" b="3983"/>
          <a:stretch/>
        </p:blipFill>
        <p:spPr bwMode="auto">
          <a:xfrm>
            <a:off x="1199456" y="1772816"/>
            <a:ext cx="2905379" cy="5085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1CDCDB46-D37C-4D5D-874A-5E6DD35DAB58}"/>
              </a:ext>
            </a:extLst>
          </p:cNvPr>
          <p:cNvSpPr/>
          <p:nvPr/>
        </p:nvSpPr>
        <p:spPr>
          <a:xfrm>
            <a:off x="1981200" y="2134546"/>
            <a:ext cx="141726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ISPITI -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NE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SMETAJ!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2D325F8B-2FA3-434D-8015-885A8B104D1A}"/>
              </a:ext>
            </a:extLst>
          </p:cNvPr>
          <p:cNvSpPr/>
          <p:nvPr/>
        </p:nvSpPr>
        <p:spPr>
          <a:xfrm>
            <a:off x="1703512" y="3645024"/>
            <a:ext cx="1926425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Popis učenika</a:t>
            </a:r>
          </a:p>
        </p:txBody>
      </p:sp>
      <p:sp>
        <p:nvSpPr>
          <p:cNvPr id="7" name="Pravokutnik 6">
            <a:extLst>
              <a:ext uri="{FF2B5EF4-FFF2-40B4-BE49-F238E27FC236}">
                <a16:creationId xmlns:a16="http://schemas.microsoft.com/office/drawing/2014/main" id="{C84820C4-6FF9-4E1F-98D4-A43DFC296919}"/>
              </a:ext>
            </a:extLst>
          </p:cNvPr>
          <p:cNvSpPr/>
          <p:nvPr/>
        </p:nvSpPr>
        <p:spPr>
          <a:xfrm>
            <a:off x="1703512" y="4293096"/>
            <a:ext cx="170313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FF0000"/>
                </a:solidFill>
              </a:rPr>
              <a:t>RASPORED </a:t>
            </a:r>
          </a:p>
          <a:p>
            <a:r>
              <a:rPr lang="hr-HR" sz="2400" b="1" dirty="0">
                <a:solidFill>
                  <a:srgbClr val="FF0000"/>
                </a:solidFill>
              </a:rPr>
              <a:t>SJEDENJA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3886E3E6-F824-4FA5-9B90-BC1AE4AD350A}"/>
              </a:ext>
            </a:extLst>
          </p:cNvPr>
          <p:cNvPicPr/>
          <p:nvPr/>
        </p:nvPicPr>
        <p:blipFill>
          <a:blip r:embed="rId8"/>
          <a:srcRect l="13625" r="13492" b="16519"/>
          <a:stretch>
            <a:fillRect/>
          </a:stretch>
        </p:blipFill>
        <p:spPr>
          <a:xfrm>
            <a:off x="4893322" y="3188920"/>
            <a:ext cx="5599344" cy="3742563"/>
          </a:xfrm>
          <a:prstGeom prst="rect">
            <a:avLst/>
          </a:prstGeom>
          <a:noFill/>
          <a:ln>
            <a:noFill/>
            <a:prstDash/>
          </a:ln>
          <a:effectLst>
            <a:softEdge rad="317500"/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1405D2C-1126-4FE9-87EA-BFF8DEBD5AE7}"/>
              </a:ext>
            </a:extLst>
          </p:cNvPr>
          <p:cNvSpPr txBox="1"/>
          <p:nvPr/>
        </p:nvSpPr>
        <p:spPr>
          <a:xfrm>
            <a:off x="4151784" y="1772815"/>
            <a:ext cx="80402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/>
              <a:t>Dežurni nastavnik provjerava identitet učenika</a:t>
            </a:r>
          </a:p>
          <a:p>
            <a:r>
              <a:rPr lang="hr-HR" sz="3200" b="1" dirty="0"/>
              <a:t> i upućuje na mjesto sjedenja </a:t>
            </a:r>
          </a:p>
        </p:txBody>
      </p:sp>
    </p:spTree>
    <p:extLst>
      <p:ext uri="{BB962C8B-B14F-4D97-AF65-F5344CB8AC3E}">
        <p14:creationId xmlns:p14="http://schemas.microsoft.com/office/powerpoint/2010/main" val="4170750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700" y="174985"/>
            <a:ext cx="9972600" cy="2002234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hr-HR" b="1" dirty="0">
                <a:solidFill>
                  <a:schemeClr val="bg1"/>
                </a:solidFill>
              </a:rPr>
              <a:t>Pri ulasku u ispitnu prostoriju učenici OBVEZNO odlažu stvari na za to predviđeno mjesto</a:t>
            </a:r>
            <a:endParaRPr lang="hr-HR" dirty="0">
              <a:solidFill>
                <a:schemeClr val="bg1"/>
              </a:solidFill>
            </a:endParaRP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197075"/>
              </p:ext>
            </p:extLst>
          </p:nvPr>
        </p:nvGraphicFramePr>
        <p:xfrm>
          <a:off x="357536" y="2420888"/>
          <a:ext cx="11834464" cy="44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http://hercegovina.info/img/repository/2013/01/web_image/m-san-razvija-prvi-hrvatski-smartphone.jpg">
            <a:extLst>
              <a:ext uri="{FF2B5EF4-FFF2-40B4-BE49-F238E27FC236}">
                <a16:creationId xmlns:a16="http://schemas.microsoft.com/office/drawing/2014/main" id="{EC1DE4D2-93D2-47F7-84D3-BB71218A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66515">
            <a:off x="3621738" y="5604796"/>
            <a:ext cx="1672588" cy="995713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</p:pic>
      <p:pic>
        <p:nvPicPr>
          <p:cNvPr id="10" name="Picture 8" descr="Slikovni rezultat za bilježnica">
            <a:extLst>
              <a:ext uri="{FF2B5EF4-FFF2-40B4-BE49-F238E27FC236}">
                <a16:creationId xmlns:a16="http://schemas.microsoft.com/office/drawing/2014/main" id="{4BFD2ED8-D812-4EB1-93D2-2928250EC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418867">
            <a:off x="4790835" y="4428092"/>
            <a:ext cx="969746" cy="969746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</p:pic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id="{94B54F2E-1E63-4439-8DCF-A76BF853D735}"/>
              </a:ext>
            </a:extLst>
          </p:cNvPr>
          <p:cNvCxnSpPr>
            <a:cxnSpLocks/>
          </p:cNvCxnSpPr>
          <p:nvPr/>
        </p:nvCxnSpPr>
        <p:spPr>
          <a:xfrm>
            <a:off x="8400256" y="1772816"/>
            <a:ext cx="1656184" cy="14401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lika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3992" y="2780928"/>
            <a:ext cx="1440160" cy="186365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90142">
            <a:off x="5843889" y="4568964"/>
            <a:ext cx="1519610" cy="1957759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1584" y="4005064"/>
            <a:ext cx="1440160" cy="1368152"/>
          </a:xfrm>
          <a:prstGeom prst="rect">
            <a:avLst/>
          </a:prstGeom>
        </p:spPr>
      </p:pic>
      <p:sp>
        <p:nvSpPr>
          <p:cNvPr id="21" name="Zaobljeni pravokutnik 20"/>
          <p:cNvSpPr/>
          <p:nvPr/>
        </p:nvSpPr>
        <p:spPr>
          <a:xfrm>
            <a:off x="9336360" y="3212976"/>
            <a:ext cx="144016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ODLAGANJE</a:t>
            </a:r>
          </a:p>
        </p:txBody>
      </p:sp>
    </p:spTree>
    <p:extLst>
      <p:ext uri="{BB962C8B-B14F-4D97-AF65-F5344CB8AC3E}">
        <p14:creationId xmlns:p14="http://schemas.microsoft.com/office/powerpoint/2010/main" val="4265089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hercegovina.info/img/repository/2013/01/web_image/m-san-razvija-prvi-hrvatski-smartph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28728"/>
            <a:ext cx="4223792" cy="2207977"/>
          </a:xfrm>
          <a:prstGeom prst="rect">
            <a:avLst/>
          </a:prstGeom>
          <a:noFill/>
          <a:scene3d>
            <a:camera prst="obliqueTopLeft"/>
            <a:lightRig rig="threePt" dir="t"/>
          </a:scene3d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FF10C543-D895-45C2-9A52-B18263AEDAE5}"/>
              </a:ext>
            </a:extLst>
          </p:cNvPr>
          <p:cNvSpPr/>
          <p:nvPr/>
        </p:nvSpPr>
        <p:spPr>
          <a:xfrm>
            <a:off x="6888088" y="476672"/>
            <a:ext cx="4745032" cy="52014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txBody>
          <a:bodyPr wrap="square">
            <a:spAutoFit/>
          </a:bodyPr>
          <a:lstStyle/>
          <a:p>
            <a:r>
              <a:rPr lang="hr-HR" sz="4000" b="1" dirty="0">
                <a:solidFill>
                  <a:srgbClr val="FF0000"/>
                </a:solidFill>
              </a:rPr>
              <a:t>Mobilni telefoni te drugi prijenosni ili nosivi elektronički, audio ili video uređaji moraju biti </a:t>
            </a:r>
            <a:r>
              <a:rPr lang="hr-HR" sz="6600" b="1" dirty="0">
                <a:solidFill>
                  <a:srgbClr val="FF0000"/>
                </a:solidFill>
              </a:rPr>
              <a:t>ODLOŽENI I                     ISKLJUČENI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632" y="980728"/>
            <a:ext cx="3555479" cy="3039219"/>
          </a:xfrm>
          <a:prstGeom prst="rect">
            <a:avLst/>
          </a:prstGeom>
        </p:spPr>
      </p:pic>
      <p:cxnSp>
        <p:nvCxnSpPr>
          <p:cNvPr id="5" name="Ravni poveznik 4"/>
          <p:cNvCxnSpPr/>
          <p:nvPr/>
        </p:nvCxnSpPr>
        <p:spPr>
          <a:xfrm flipH="1" flipV="1">
            <a:off x="767408" y="980728"/>
            <a:ext cx="5328592" cy="4968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Ravni poveznik 11"/>
          <p:cNvCxnSpPr/>
          <p:nvPr/>
        </p:nvCxnSpPr>
        <p:spPr>
          <a:xfrm flipV="1">
            <a:off x="1127448" y="908720"/>
            <a:ext cx="4392488" cy="49685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95BDE33-55C8-4C62-ABB3-F928DB179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2350"/>
            <a:ext cx="9144000" cy="1584176"/>
          </a:xfrm>
          <a:solidFill>
            <a:schemeClr val="accent1">
              <a:lumMod val="75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lvl="0"/>
            <a:r>
              <a:rPr lang="hr-HR" b="1" dirty="0">
                <a:solidFill>
                  <a:schemeClr val="bg1"/>
                </a:solidFill>
              </a:rPr>
              <a:t>Sjesti za stol označen imenom i čekati upute nastavnika</a:t>
            </a:r>
          </a:p>
        </p:txBody>
      </p:sp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4B98FCB4-A05C-4EF2-8D45-D421F93BA3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3488074"/>
              </p:ext>
            </p:extLst>
          </p:nvPr>
        </p:nvGraphicFramePr>
        <p:xfrm>
          <a:off x="191344" y="1772816"/>
          <a:ext cx="11665296" cy="47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Slika 12">
            <a:extLst>
              <a:ext uri="{FF2B5EF4-FFF2-40B4-BE49-F238E27FC236}">
                <a16:creationId xmlns:a16="http://schemas.microsoft.com/office/drawing/2014/main" id="{634C4B20-97B5-48BA-8FA6-2FFA83C1DCAE}"/>
              </a:ext>
            </a:extLst>
          </p:cNvPr>
          <p:cNvPicPr/>
          <p:nvPr/>
        </p:nvPicPr>
        <p:blipFill rotWithShape="1">
          <a:blip r:embed="rId7"/>
          <a:srcRect l="18784" t="8231" r="14418" b="18871"/>
          <a:stretch/>
        </p:blipFill>
        <p:spPr bwMode="auto">
          <a:xfrm>
            <a:off x="7176120" y="3284984"/>
            <a:ext cx="4824536" cy="316835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7F2A473-AD50-4781-81CB-2B610076862F}"/>
              </a:ext>
            </a:extLst>
          </p:cNvPr>
          <p:cNvSpPr txBox="1"/>
          <p:nvPr/>
        </p:nvSpPr>
        <p:spPr>
          <a:xfrm>
            <a:off x="8400256" y="1884291"/>
            <a:ext cx="325185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r-HR" sz="3600" b="1" dirty="0">
                <a:solidFill>
                  <a:srgbClr val="C00000"/>
                </a:solidFill>
              </a:rPr>
              <a:t>Sat vidljiv svima</a:t>
            </a:r>
          </a:p>
        </p:txBody>
      </p:sp>
      <p:cxnSp>
        <p:nvCxnSpPr>
          <p:cNvPr id="14" name="Ravni poveznik sa strelicom 13">
            <a:extLst>
              <a:ext uri="{FF2B5EF4-FFF2-40B4-BE49-F238E27FC236}">
                <a16:creationId xmlns:a16="http://schemas.microsoft.com/office/drawing/2014/main" id="{283D72FC-F1F4-4041-A660-82A49F9D9D82}"/>
              </a:ext>
            </a:extLst>
          </p:cNvPr>
          <p:cNvCxnSpPr>
            <a:cxnSpLocks/>
          </p:cNvCxnSpPr>
          <p:nvPr/>
        </p:nvCxnSpPr>
        <p:spPr>
          <a:xfrm flipH="1">
            <a:off x="8895859" y="2454387"/>
            <a:ext cx="1232589" cy="8465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a 17">
            <a:extLst>
              <a:ext uri="{FF2B5EF4-FFF2-40B4-BE49-F238E27FC236}">
                <a16:creationId xmlns:a16="http://schemas.microsoft.com/office/drawing/2014/main" id="{DF003A8B-7211-4339-BB64-D296B8B1C643}"/>
              </a:ext>
            </a:extLst>
          </p:cNvPr>
          <p:cNvSpPr/>
          <p:nvPr/>
        </p:nvSpPr>
        <p:spPr>
          <a:xfrm>
            <a:off x="8361201" y="3207213"/>
            <a:ext cx="534658" cy="5568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2" name="Elipsa 1"/>
          <p:cNvSpPr/>
          <p:nvPr/>
        </p:nvSpPr>
        <p:spPr>
          <a:xfrm>
            <a:off x="7536160" y="3933056"/>
            <a:ext cx="338336" cy="7703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578915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1380</Words>
  <Application>Microsoft Office PowerPoint</Application>
  <PresentationFormat>Široki zaslon</PresentationFormat>
  <Paragraphs>204</Paragraphs>
  <Slides>35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35</vt:i4>
      </vt:variant>
    </vt:vector>
  </HeadingPairs>
  <TitlesOfParts>
    <vt:vector size="40" baseType="lpstr">
      <vt:lpstr>Arial</vt:lpstr>
      <vt:lpstr>Berlin Sans FB Demi</vt:lpstr>
      <vt:lpstr>Calibri</vt:lpstr>
      <vt:lpstr>Tahoma</vt:lpstr>
      <vt:lpstr>Office tema</vt:lpstr>
      <vt:lpstr>PowerPoint prezentacija</vt:lpstr>
      <vt:lpstr>PRAVO POLAGANJA ISPITA DRŽAVNE MATURE</vt:lpstr>
      <vt:lpstr>VRIJEME POČETKA ISPITA</vt:lpstr>
      <vt:lpstr>VRIJEME DOLASKA UČENIKA U ŠKOLU </vt:lpstr>
      <vt:lpstr>Učenik mora imati osobni dokument s fotografijom </vt:lpstr>
      <vt:lpstr>ULAZAK UČENIKA U UČIONICU 8:30 / 13:30</vt:lpstr>
      <vt:lpstr>Pri ulasku u ispitnu prostoriju učenici OBVEZNO odlažu stvari na za to predviđeno mjesto</vt:lpstr>
      <vt:lpstr>PowerPoint prezentacija</vt:lpstr>
      <vt:lpstr>Sjesti za stol označen imenom i čekati upute nastavnika</vt:lpstr>
      <vt:lpstr>UČENIK NA ISPITU MOŽE IMATI</vt:lpstr>
      <vt:lpstr>PRIBOR – naveden u ispitnim katalozima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HRVATSKI JEZIK</vt:lpstr>
      <vt:lpstr>POSEBNE SITUACIJE U VREDNOVANJU ISPITA IZ HRVATSKOG JEZIKA</vt:lpstr>
      <vt:lpstr>PowerPoint prezentacija</vt:lpstr>
      <vt:lpstr>PowerPoint prezentacija</vt:lpstr>
      <vt:lpstr>KRŠENJE PRAVILA ISPITA</vt:lpstr>
      <vt:lpstr> NEDOZVOLJENA PONAŠANJA UČENIKA, ODNOSNO  PRISTUPNIKA NA ISPITU JESU: </vt:lpstr>
      <vt:lpstr>KRŠENJE PRAVILA ISPITA</vt:lpstr>
      <vt:lpstr>PowerPoint prezentacija</vt:lpstr>
      <vt:lpstr>PowerPoint prezentacija</vt:lpstr>
      <vt:lpstr>Poništenje ispita </vt:lpstr>
      <vt:lpstr>PowerPoint prezentacija</vt:lpstr>
      <vt:lpstr>PowerPoint prezentacija</vt:lpstr>
      <vt:lpstr>PowerPoint prezentacija</vt:lpstr>
      <vt:lpstr>NEPRISTUPANJE ISPITU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Jasna Penić</dc:creator>
  <cp:lastModifiedBy>Filipa</cp:lastModifiedBy>
  <cp:revision>185</cp:revision>
  <dcterms:created xsi:type="dcterms:W3CDTF">2020-05-27T12:26:27Z</dcterms:created>
  <dcterms:modified xsi:type="dcterms:W3CDTF">2023-05-29T13:43:07Z</dcterms:modified>
</cp:coreProperties>
</file>