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8"/>
  </p:handoutMasterIdLst>
  <p:sldIdLst>
    <p:sldId id="298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3" r:id="rId31"/>
    <p:sldId id="294" r:id="rId32"/>
    <p:sldId id="295" r:id="rId33"/>
    <p:sldId id="305" r:id="rId34"/>
    <p:sldId id="297" r:id="rId35"/>
    <p:sldId id="307" r:id="rId36"/>
    <p:sldId id="306" r:id="rId37"/>
  </p:sldIdLst>
  <p:sldSz cx="12192000" cy="6858000"/>
  <p:notesSz cx="6797675" cy="9926638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8F184-33D3-456E-85B0-A6D3FD6430FD}" type="datetimeFigureOut">
              <a:rPr lang="hr-HR" smtClean="0"/>
              <a:t>29.11.2023.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5A8AE-8DAC-45FE-912C-D6DB54E548C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6310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A42E-309F-463D-A04C-D7FF1598703B}" type="datetimeFigureOut">
              <a:rPr lang="hr-HR" smtClean="0"/>
              <a:t>29.11.2023.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7A6E-2AAE-4CFD-AA2D-A51E32388F7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18753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A42E-309F-463D-A04C-D7FF1598703B}" type="datetimeFigureOut">
              <a:rPr lang="hr-HR" smtClean="0"/>
              <a:t>29.11.2023.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7A6E-2AAE-4CFD-AA2D-A51E32388F7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86814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A42E-309F-463D-A04C-D7FF1598703B}" type="datetimeFigureOut">
              <a:rPr lang="hr-HR" smtClean="0"/>
              <a:t>29.11.2023.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7A6E-2AAE-4CFD-AA2D-A51E32388F7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61650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069920" y="2121480"/>
            <a:ext cx="4908240" cy="1931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24040" y="2121480"/>
            <a:ext cx="4908240" cy="4050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1069920" y="4237200"/>
            <a:ext cx="4908240" cy="1931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2936107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1069920" y="2121480"/>
            <a:ext cx="4908240" cy="4050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24040" y="2121480"/>
            <a:ext cx="4908240" cy="4050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3839267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1069920" y="2121480"/>
            <a:ext cx="10058040" cy="4050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4101216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subTitle"/>
          </p:nvPr>
        </p:nvSpPr>
        <p:spPr>
          <a:xfrm>
            <a:off x="1069920" y="2121480"/>
            <a:ext cx="10058040" cy="405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hr-HR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0695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A42E-309F-463D-A04C-D7FF1598703B}" type="datetimeFigureOut">
              <a:rPr lang="hr-HR" smtClean="0"/>
              <a:t>29.11.2023.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7A6E-2AAE-4CFD-AA2D-A51E32388F7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93075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A42E-309F-463D-A04C-D7FF1598703B}" type="datetimeFigureOut">
              <a:rPr lang="hr-HR" smtClean="0"/>
              <a:t>29.11.2023.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7A6E-2AAE-4CFD-AA2D-A51E32388F7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63963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A42E-309F-463D-A04C-D7FF1598703B}" type="datetimeFigureOut">
              <a:rPr lang="hr-HR" smtClean="0"/>
              <a:t>29.11.2023.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7A6E-2AAE-4CFD-AA2D-A51E32388F7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14344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A42E-309F-463D-A04C-D7FF1598703B}" type="datetimeFigureOut">
              <a:rPr lang="hr-HR" smtClean="0"/>
              <a:t>29.11.2023.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7A6E-2AAE-4CFD-AA2D-A51E32388F7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56979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A42E-309F-463D-A04C-D7FF1598703B}" type="datetimeFigureOut">
              <a:rPr lang="hr-HR" smtClean="0"/>
              <a:t>29.11.2023.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7A6E-2AAE-4CFD-AA2D-A51E32388F7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02186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A42E-309F-463D-A04C-D7FF1598703B}" type="datetimeFigureOut">
              <a:rPr lang="hr-HR" smtClean="0"/>
              <a:t>29.11.2023.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7A6E-2AAE-4CFD-AA2D-A51E32388F7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76800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A42E-309F-463D-A04C-D7FF1598703B}" type="datetimeFigureOut">
              <a:rPr lang="hr-HR" smtClean="0"/>
              <a:t>29.11.2023.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7A6E-2AAE-4CFD-AA2D-A51E32388F7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46048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CA42E-309F-463D-A04C-D7FF1598703B}" type="datetimeFigureOut">
              <a:rPr lang="hr-HR" smtClean="0"/>
              <a:t>29.11.2023.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7A6E-2AAE-4CFD-AA2D-A51E32388F7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18527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CA42E-309F-463D-A04C-D7FF1598703B}" type="datetimeFigureOut">
              <a:rPr lang="hr-HR" smtClean="0"/>
              <a:t>29.11.2023.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A7A6E-2AAE-4CFD-AA2D-A51E32388F76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63331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.centar@ncvvo.hr" TargetMode="External"/><Relationship Id="rId2" Type="http://schemas.openxmlformats.org/officeDocument/2006/relationships/hyperlink" Target="http://www.postani-student.hr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udij.hr/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stani-student.hr/" TargetMode="External"/><Relationship Id="rId2" Type="http://schemas.openxmlformats.org/officeDocument/2006/relationships/hyperlink" Target="http://www.studij.hr/" TargetMode="Externa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stani-student.hr/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vvo.hr/" TargetMode="External"/><Relationship Id="rId2" Type="http://schemas.openxmlformats.org/officeDocument/2006/relationships/hyperlink" Target="http://www.postani-student.hr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studij.hr/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stani-student.hr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stani-student.h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1151466" y="1676399"/>
            <a:ext cx="10105078" cy="245533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80000"/>
              </a:lnSpc>
            </a:pPr>
            <a:r>
              <a:rPr lang="hr-HR" sz="4800" b="1" cap="all" spc="-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Condensed"/>
              </a:rPr>
              <a:t>SREDNJA STRUKOVNA ŠKOLA KRALJA ZVONIMIRA KNIN</a:t>
            </a:r>
            <a:r>
              <a:rPr lang="en-US" sz="4800" b="1" strike="noStrike" cap="all" spc="-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Condensed"/>
              </a:rPr>
              <a:t> </a:t>
            </a:r>
            <a:r>
              <a:rPr lang="en-US" sz="4800" b="1" strike="noStrike" cap="all" spc="-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Condensed"/>
              </a:rPr>
              <a:t>20</a:t>
            </a:r>
            <a:r>
              <a:rPr lang="hr-HR" sz="4800" b="1" cap="all" spc="-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Condensed"/>
              </a:rPr>
              <a:t>23</a:t>
            </a:r>
            <a:r>
              <a:rPr lang="en-US" sz="4800" b="1" strike="noStrike" cap="all" spc="-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Condensed"/>
              </a:rPr>
              <a:t>./202</a:t>
            </a:r>
            <a:r>
              <a:rPr lang="hr-HR" sz="4800" b="1" cap="all" spc="-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Condensed"/>
              </a:rPr>
              <a:t>4</a:t>
            </a:r>
            <a:r>
              <a:rPr lang="en-US" sz="4800" b="1" strike="noStrike" cap="all" spc="-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Condensed"/>
              </a:rPr>
              <a:t>.    </a:t>
            </a:r>
            <a:endParaRPr lang="en-US" sz="4800" b="1" strike="noStrike" spc="-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"/>
            </a:endParaRPr>
          </a:p>
        </p:txBody>
      </p:sp>
      <p:sp>
        <p:nvSpPr>
          <p:cNvPr id="142" name="TextShape 2"/>
          <p:cNvSpPr txBox="1"/>
          <p:nvPr/>
        </p:nvSpPr>
        <p:spPr>
          <a:xfrm>
            <a:off x="1506960" y="4660560"/>
            <a:ext cx="7766640" cy="18874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199"/>
              </a:spcBef>
            </a:pPr>
            <a:r>
              <a:rPr lang="hr-HR" sz="2200" b="0" strike="noStrike" spc="-1" dirty="0">
                <a:solidFill>
                  <a:srgbClr val="69240B"/>
                </a:solidFill>
                <a:latin typeface="Rockwell"/>
              </a:rPr>
              <a:t>Ispitna koordinatorica:</a:t>
            </a:r>
            <a:endParaRPr lang="hr-HR" sz="22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</a:pPr>
            <a:r>
              <a:rPr lang="hr-HR" sz="2400" spc="-1" dirty="0" smtClean="0">
                <a:solidFill>
                  <a:srgbClr val="69240B"/>
                </a:solidFill>
                <a:latin typeface="Rockwell"/>
              </a:rPr>
              <a:t>Anđa </a:t>
            </a:r>
            <a:r>
              <a:rPr lang="hr-HR" sz="2400" spc="-1" dirty="0" err="1" smtClean="0">
                <a:solidFill>
                  <a:srgbClr val="69240B"/>
                </a:solidFill>
                <a:latin typeface="Rockwell"/>
              </a:rPr>
              <a:t>Varnica</a:t>
            </a:r>
            <a:endParaRPr lang="hr-HR" sz="24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199"/>
              </a:spcBef>
            </a:pPr>
            <a:endParaRPr lang="hr-HR" sz="2400" b="0" strike="noStrike" spc="-1" dirty="0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199"/>
              </a:spcBef>
            </a:pPr>
            <a:r>
              <a:rPr lang="hr-HR" sz="2400" b="0" strike="noStrike" spc="-1" dirty="0">
                <a:solidFill>
                  <a:srgbClr val="69240B"/>
                </a:solidFill>
                <a:latin typeface="Rockwell"/>
              </a:rPr>
              <a:t>studeni, </a:t>
            </a:r>
            <a:r>
              <a:rPr lang="hr-HR" sz="2400" b="0" strike="noStrike" spc="-1" dirty="0" smtClean="0">
                <a:solidFill>
                  <a:srgbClr val="69240B"/>
                </a:solidFill>
                <a:latin typeface="Rockwell"/>
              </a:rPr>
              <a:t>2023.</a:t>
            </a:r>
            <a:endParaRPr lang="hr-HR" sz="24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5384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Shape 1"/>
          <p:cNvSpPr txBox="1"/>
          <p:nvPr/>
        </p:nvSpPr>
        <p:spPr>
          <a:xfrm>
            <a:off x="677160" y="737280"/>
            <a:ext cx="10914480" cy="592848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9500" lnSpcReduction="10000"/>
          </a:bodyPr>
          <a:lstStyle/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ako učenik izgubi PIN ili TAN, može zatražiti njihovo ponovno izdavanje slanjem SMS-a sadržaja </a:t>
            </a:r>
            <a:r>
              <a:rPr lang="en-US" sz="2800" b="1" strike="noStrike" spc="-1" dirty="0">
                <a:solidFill>
                  <a:srgbClr val="000000"/>
                </a:solidFill>
                <a:latin typeface="Rockwell"/>
              </a:rPr>
              <a:t>OPET</a:t>
            </a: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 na broj </a:t>
            </a:r>
            <a:r>
              <a:rPr lang="en-US" sz="2800" b="1" strike="noStrike" spc="-1" dirty="0">
                <a:solidFill>
                  <a:srgbClr val="000000"/>
                </a:solidFill>
                <a:latin typeface="Rockwell"/>
              </a:rPr>
              <a:t>666555 </a:t>
            </a: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isključivo s broja mobitela koji je pri prvoj prijavi upisao u sustav</a:t>
            </a:r>
          </a:p>
          <a:p>
            <a:pPr marL="182880" indent="-182520">
              <a:lnSpc>
                <a:spcPct val="16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ako su korisnička oznaka ili lozinka izgubljene ili ako nakon više ponovljenih pokušaja unosa podataka sustav javlja poruku s pogrešnim korisničkim podatcima, učenik se treba obratiti administratoru školskoga imenika nakon čega će mu biti dodijeljena nova korisnička oznaka i/ili lozinka</a:t>
            </a:r>
          </a:p>
        </p:txBody>
      </p:sp>
    </p:spTree>
    <p:extLst>
      <p:ext uri="{BB962C8B-B14F-4D97-AF65-F5344CB8AC3E}">
        <p14:creationId xmlns:p14="http://schemas.microsoft.com/office/powerpoint/2010/main" val="316190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Shape 1"/>
          <p:cNvSpPr txBox="1"/>
          <p:nvPr/>
        </p:nvSpPr>
        <p:spPr>
          <a:xfrm>
            <a:off x="677160" y="1040524"/>
            <a:ext cx="9307080" cy="5566196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ako učenik i dalje ima poteškoća s prijavom na stranicu </a:t>
            </a:r>
            <a:r>
              <a:rPr lang="en-US" sz="2800" b="0" u="sng" strike="noStrike" spc="-1" dirty="0">
                <a:solidFill>
                  <a:srgbClr val="CC9900"/>
                </a:solidFill>
                <a:uFillTx/>
                <a:latin typeface="Rockwell"/>
                <a:hlinkClick r:id="rId2"/>
              </a:rPr>
              <a:t>www.postani-student.hr</a:t>
            </a: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 treba se javiti ispitnoj koordinatorici</a:t>
            </a:r>
          </a:p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ako učenik promijeni broj mobitela koji je upisao u sustav, potrebno je javiti se Infocentru na broj telefona 01 4501 899 ili to prijaviti na e-adresu </a:t>
            </a:r>
            <a:r>
              <a:rPr lang="en-US" sz="2800" b="0" u="sng" strike="noStrike" spc="-1" dirty="0">
                <a:solidFill>
                  <a:srgbClr val="CC9900"/>
                </a:solidFill>
                <a:uFillTx/>
                <a:latin typeface="Rockwell"/>
                <a:hlinkClick r:id="rId3"/>
              </a:rPr>
              <a:t>info.centar@ncvvo.hr</a:t>
            </a: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 i obavezno napisati ime, prezime i OIB te novi broj mobitela</a:t>
            </a:r>
          </a:p>
          <a:p>
            <a:pPr>
              <a:lnSpc>
                <a:spcPct val="150000"/>
              </a:lnSpc>
              <a:spcBef>
                <a:spcPts val="1199"/>
              </a:spcBef>
            </a:pPr>
            <a:endParaRPr lang="en-US" sz="2800" b="0" strike="noStrike" spc="-1" dirty="0">
              <a:solidFill>
                <a:srgbClr val="000000"/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73339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extShape 1"/>
          <p:cNvSpPr txBox="1"/>
          <p:nvPr/>
        </p:nvSpPr>
        <p:spPr>
          <a:xfrm>
            <a:off x="677160" y="484560"/>
            <a:ext cx="10450440" cy="16088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5400" b="0" strike="noStrike" cap="all" spc="-1" dirty="0">
                <a:solidFill>
                  <a:srgbClr val="FF0000"/>
                </a:solidFill>
                <a:latin typeface="Rockwell Condensed"/>
              </a:rPr>
              <a:t>PROVJERA I POTVRDA OSOBNIH PODATAKA UČENIKA</a:t>
            </a:r>
            <a:endParaRPr lang="en-US" sz="5400" b="0" strike="noStrike" spc="-1" dirty="0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92" name="TextShape 2"/>
          <p:cNvSpPr txBox="1"/>
          <p:nvPr/>
        </p:nvSpPr>
        <p:spPr>
          <a:xfrm>
            <a:off x="677160" y="2463120"/>
            <a:ext cx="9616680" cy="42030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nakon uspješnog pristupanja svojoj stranici učenik treba na poveznici </a:t>
            </a:r>
            <a:r>
              <a:rPr lang="en-US" sz="2800" b="0" i="1" strike="noStrike" spc="-1" dirty="0">
                <a:solidFill>
                  <a:srgbClr val="000000"/>
                </a:solidFill>
                <a:latin typeface="Rockwell"/>
              </a:rPr>
              <a:t>Moje postavke</a:t>
            </a: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 provjeriti ispravnost broja mobitela i adresu e-pošte, a na poveznici </a:t>
            </a:r>
            <a:r>
              <a:rPr lang="en-US" sz="2800" b="0" i="1" strike="noStrike" spc="-1" dirty="0">
                <a:solidFill>
                  <a:srgbClr val="000000"/>
                </a:solidFill>
                <a:latin typeface="Rockwell"/>
              </a:rPr>
              <a:t>Moji podatci </a:t>
            </a: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provjeriti ispravnost osobnih podataka</a:t>
            </a:r>
          </a:p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osobni podatci sinkroniziraju se iz školske e-Matice</a:t>
            </a:r>
          </a:p>
        </p:txBody>
      </p:sp>
    </p:spTree>
    <p:extLst>
      <p:ext uri="{BB962C8B-B14F-4D97-AF65-F5344CB8AC3E}">
        <p14:creationId xmlns:p14="http://schemas.microsoft.com/office/powerpoint/2010/main" val="1398750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/>
          <p:cNvSpPr txBox="1"/>
          <p:nvPr/>
        </p:nvSpPr>
        <p:spPr>
          <a:xfrm>
            <a:off x="677160" y="1253520"/>
            <a:ext cx="9115200" cy="47872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ako neki od osobnih podataka nije ispravan učenik </a:t>
            </a:r>
            <a:r>
              <a:rPr lang="hr-HR" sz="2800" b="0" strike="noStrike" spc="-1" dirty="0" smtClean="0">
                <a:solidFill>
                  <a:srgbClr val="000000"/>
                </a:solidFill>
                <a:latin typeface="Rockwell"/>
              </a:rPr>
              <a:t>se treba javiti ispitnoj koordinatorici</a:t>
            </a:r>
          </a:p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2800" b="1" u="sng" strike="noStrike" spc="-1" dirty="0" smtClean="0">
                <a:solidFill>
                  <a:srgbClr val="000000"/>
                </a:solidFill>
                <a:uFillTx/>
                <a:latin typeface="Rockwell"/>
              </a:rPr>
              <a:t>učenik </a:t>
            </a:r>
            <a:r>
              <a:rPr lang="en-US" sz="2800" b="1" u="sng" strike="noStrike" spc="-1" dirty="0">
                <a:solidFill>
                  <a:srgbClr val="000000"/>
                </a:solidFill>
                <a:uFillTx/>
                <a:latin typeface="Rockwell"/>
              </a:rPr>
              <a:t>ne smije potvrditi neispravne ili nepotpune osobne podatke</a:t>
            </a:r>
            <a:endParaRPr lang="en-US" sz="2800" b="0" strike="noStrike" spc="-1" dirty="0">
              <a:solidFill>
                <a:srgbClr val="000000"/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4085412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TextShape 1"/>
          <p:cNvSpPr txBox="1"/>
          <p:nvPr/>
        </p:nvSpPr>
        <p:spPr>
          <a:xfrm>
            <a:off x="840600" y="484560"/>
            <a:ext cx="10287360" cy="16088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5400" b="0" strike="noStrike" cap="all" spc="-1" dirty="0">
                <a:solidFill>
                  <a:srgbClr val="FF0000"/>
                </a:solidFill>
                <a:latin typeface="Rockwell Condensed"/>
              </a:rPr>
              <a:t>PROVJERA I POTVRDA ISPRAVNOSTI OCJENA UČENIKA</a:t>
            </a:r>
            <a:endParaRPr lang="en-US" sz="5400" b="0" strike="noStrike" spc="-1" dirty="0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95" name="TextShape 2"/>
          <p:cNvSpPr txBox="1"/>
          <p:nvPr/>
        </p:nvSpPr>
        <p:spPr>
          <a:xfrm>
            <a:off x="648000" y="1828800"/>
            <a:ext cx="10619640" cy="4840014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3000"/>
          </a:bodyPr>
          <a:lstStyle/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endParaRPr lang="hr-HR" sz="2800" b="0" strike="noStrike" spc="-1" dirty="0" smtClean="0">
              <a:solidFill>
                <a:srgbClr val="000000"/>
              </a:solidFill>
              <a:latin typeface="Rockwell"/>
            </a:endParaRPr>
          </a:p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3000" b="0" strike="noStrike" spc="-1" dirty="0" smtClean="0">
                <a:solidFill>
                  <a:srgbClr val="000000"/>
                </a:solidFill>
                <a:latin typeface="Rockwell"/>
              </a:rPr>
              <a:t>nakon </a:t>
            </a:r>
            <a:r>
              <a:rPr lang="en-US" sz="3000" b="0" strike="noStrike" spc="-1" dirty="0">
                <a:solidFill>
                  <a:srgbClr val="000000"/>
                </a:solidFill>
                <a:latin typeface="Rockwell"/>
              </a:rPr>
              <a:t>provjere i potvrde ispravnosti osobnih podataka učenik treba provjeriti ispravnost ocjena razreda koje je završio</a:t>
            </a:r>
          </a:p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3000" b="0" strike="noStrike" spc="-1" dirty="0">
                <a:solidFill>
                  <a:srgbClr val="000000"/>
                </a:solidFill>
                <a:latin typeface="Rockwell"/>
              </a:rPr>
              <a:t>ako ocjena iz nekog predmeta nije ispravna, tj. nije ista kao i ocjena koja je u svjedodžbi koju je učenik dobio na kraju nastavne godine, učenik </a:t>
            </a:r>
            <a:r>
              <a:rPr lang="hr-HR" sz="3000" spc="-1" dirty="0" smtClean="0">
                <a:solidFill>
                  <a:srgbClr val="000000"/>
                </a:solidFill>
                <a:latin typeface="Rockwell"/>
              </a:rPr>
              <a:t>se treba javiti ispitnoj koordinatorici</a:t>
            </a:r>
            <a:endParaRPr lang="en-US" sz="3000" b="0" strike="noStrike" spc="-1" dirty="0">
              <a:solidFill>
                <a:srgbClr val="000000"/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3447146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Shape 1"/>
          <p:cNvSpPr txBox="1"/>
          <p:nvPr/>
        </p:nvSpPr>
        <p:spPr>
          <a:xfrm>
            <a:off x="662760" y="1202040"/>
            <a:ext cx="9410388" cy="38804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2800" b="1" u="sng" strike="noStrike" spc="-1" dirty="0">
                <a:solidFill>
                  <a:srgbClr val="000000"/>
                </a:solidFill>
                <a:uFillTx/>
                <a:latin typeface="Rockwell"/>
              </a:rPr>
              <a:t>nakon što su učeniku vidljive sve ispravne ocjene razreda koje je završio, učenik mora potvrditi njihovu ispravnost</a:t>
            </a:r>
            <a:endParaRPr lang="en-US" sz="2800" b="0" strike="noStrike" spc="-1" dirty="0">
              <a:solidFill>
                <a:srgbClr val="000000"/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89475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extShape 1"/>
          <p:cNvSpPr txBox="1"/>
          <p:nvPr/>
        </p:nvSpPr>
        <p:spPr>
          <a:xfrm>
            <a:off x="561920" y="484560"/>
            <a:ext cx="10566040" cy="16088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5400" b="0" strike="noStrike" cap="all" spc="-1" dirty="0">
                <a:solidFill>
                  <a:srgbClr val="000000"/>
                </a:solidFill>
                <a:latin typeface="Rockwell Condensed"/>
              </a:rPr>
              <a:t>Rezultati natjecanja i kategorizacija sportaša</a:t>
            </a:r>
            <a:endParaRPr lang="en-US" sz="5400" b="0" strike="noStrike" spc="-1" dirty="0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99" name="TextShape 2"/>
          <p:cNvSpPr txBox="1"/>
          <p:nvPr/>
        </p:nvSpPr>
        <p:spPr>
          <a:xfrm>
            <a:off x="561920" y="2527880"/>
            <a:ext cx="10058040" cy="40503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ako ti podatci nisu upisani </a:t>
            </a:r>
            <a:r>
              <a:rPr lang="en-US" sz="2800" b="1" strike="noStrike" spc="-1" dirty="0">
                <a:solidFill>
                  <a:srgbClr val="000000"/>
                </a:solidFill>
                <a:latin typeface="Rockwell"/>
              </a:rPr>
              <a:t>do kraja lipnja</a:t>
            </a: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, učenik o tome mora obavijestiti Središnji prijavni ured na telefon 01 6274 844 ili putem stranice </a:t>
            </a:r>
            <a:r>
              <a:rPr lang="en-US" sz="2800" b="0" u="sng" strike="noStrike" spc="-1" dirty="0">
                <a:solidFill>
                  <a:srgbClr val="CC9900"/>
                </a:solidFill>
                <a:uFillTx/>
                <a:latin typeface="Rockwell"/>
                <a:hlinkClick r:id="rId2"/>
              </a:rPr>
              <a:t>www.studij.hr</a:t>
            </a: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0189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Shape 1"/>
          <p:cNvSpPr txBox="1"/>
          <p:nvPr/>
        </p:nvSpPr>
        <p:spPr>
          <a:xfrm>
            <a:off x="677160" y="-132840"/>
            <a:ext cx="10450440" cy="22262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5400" b="0" strike="noStrike" cap="all" spc="-1" dirty="0">
                <a:solidFill>
                  <a:srgbClr val="FF0000"/>
                </a:solidFill>
                <a:latin typeface="Rockwell Condensed"/>
              </a:rPr>
              <a:t>PRIJAVE ISPITA DRŽAVNE MATURE</a:t>
            </a:r>
            <a:endParaRPr lang="en-US" sz="5400" b="0" strike="noStrike" spc="-1" dirty="0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01" name="TextShape 2"/>
          <p:cNvSpPr txBox="1"/>
          <p:nvPr/>
        </p:nvSpPr>
        <p:spPr>
          <a:xfrm>
            <a:off x="677160" y="1371600"/>
            <a:ext cx="11083916" cy="5360276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2800" b="1" strike="noStrike" spc="-1" dirty="0">
                <a:solidFill>
                  <a:srgbClr val="000000"/>
                </a:solidFill>
                <a:latin typeface="Rockwell"/>
              </a:rPr>
              <a:t>učenici imaju mogućnost prijavljivati ispite državne mature za ljetni rok školske </a:t>
            </a:r>
            <a:r>
              <a:rPr lang="en-US" sz="2800" b="1" strike="noStrike" spc="-1" dirty="0" err="1">
                <a:solidFill>
                  <a:srgbClr val="000000"/>
                </a:solidFill>
                <a:latin typeface="Rockwell"/>
              </a:rPr>
              <a:t>godine</a:t>
            </a:r>
            <a:r>
              <a:rPr lang="en-US" sz="2800" b="1" strike="noStrike" spc="-1" dirty="0">
                <a:solidFill>
                  <a:srgbClr val="000000"/>
                </a:solidFill>
                <a:latin typeface="Rockwell"/>
              </a:rPr>
              <a:t> </a:t>
            </a:r>
            <a:r>
              <a:rPr lang="en-US" sz="2800" b="1" strike="noStrike" spc="-1" dirty="0" smtClean="0">
                <a:solidFill>
                  <a:srgbClr val="000000"/>
                </a:solidFill>
                <a:latin typeface="Rockwell"/>
              </a:rPr>
              <a:t>202</a:t>
            </a:r>
            <a:r>
              <a:rPr lang="hr-HR" sz="2800" b="1" spc="-1" dirty="0">
                <a:solidFill>
                  <a:srgbClr val="000000"/>
                </a:solidFill>
                <a:latin typeface="Rockwell"/>
              </a:rPr>
              <a:t>3</a:t>
            </a:r>
            <a:r>
              <a:rPr lang="en-US" sz="2800" b="1" strike="noStrike" spc="-1" dirty="0" smtClean="0">
                <a:solidFill>
                  <a:srgbClr val="000000"/>
                </a:solidFill>
                <a:latin typeface="Rockwell"/>
              </a:rPr>
              <a:t>./202</a:t>
            </a:r>
            <a:r>
              <a:rPr lang="hr-HR" sz="2800" b="1" spc="-1" dirty="0" smtClean="0">
                <a:solidFill>
                  <a:srgbClr val="000000"/>
                </a:solidFill>
                <a:latin typeface="Rockwell"/>
              </a:rPr>
              <a:t>4</a:t>
            </a:r>
            <a:r>
              <a:rPr lang="en-US" sz="2800" b="1" strike="noStrike" spc="-1" dirty="0" smtClean="0">
                <a:solidFill>
                  <a:srgbClr val="000000"/>
                </a:solidFill>
                <a:latin typeface="Rockwell"/>
              </a:rPr>
              <a:t>. </a:t>
            </a:r>
            <a:r>
              <a:rPr lang="en-US" sz="2800" b="1" strike="noStrike" spc="-1" dirty="0">
                <a:solidFill>
                  <a:srgbClr val="000000"/>
                </a:solidFill>
                <a:latin typeface="Rockwell"/>
              </a:rPr>
              <a:t>od 1. </a:t>
            </a:r>
            <a:r>
              <a:rPr lang="en-US" sz="2800" b="1" strike="noStrike" spc="-1" dirty="0" err="1">
                <a:solidFill>
                  <a:srgbClr val="000000"/>
                </a:solidFill>
                <a:latin typeface="Rockwell"/>
              </a:rPr>
              <a:t>prosinca</a:t>
            </a:r>
            <a:r>
              <a:rPr lang="en-US" sz="2800" b="1" strike="noStrike" spc="-1" dirty="0">
                <a:solidFill>
                  <a:srgbClr val="000000"/>
                </a:solidFill>
                <a:latin typeface="Rockwell"/>
              </a:rPr>
              <a:t> </a:t>
            </a:r>
            <a:r>
              <a:rPr lang="en-US" sz="2800" b="1" strike="noStrike" spc="-1" dirty="0" smtClean="0">
                <a:solidFill>
                  <a:srgbClr val="000000"/>
                </a:solidFill>
                <a:latin typeface="Rockwell"/>
              </a:rPr>
              <a:t>20</a:t>
            </a:r>
            <a:r>
              <a:rPr lang="hr-HR" sz="2800" b="1" strike="noStrike" spc="-1" dirty="0" smtClean="0">
                <a:solidFill>
                  <a:srgbClr val="000000"/>
                </a:solidFill>
                <a:latin typeface="Rockwell"/>
              </a:rPr>
              <a:t>23</a:t>
            </a:r>
            <a:r>
              <a:rPr lang="en-US" sz="2800" b="1" strike="noStrike" spc="-1" dirty="0" smtClean="0">
                <a:solidFill>
                  <a:srgbClr val="000000"/>
                </a:solidFill>
                <a:latin typeface="Rockwell"/>
              </a:rPr>
              <a:t>. </a:t>
            </a:r>
            <a:r>
              <a:rPr lang="hr-HR" sz="2800" b="1" strike="noStrike" spc="-1" dirty="0" smtClean="0">
                <a:solidFill>
                  <a:srgbClr val="000000"/>
                </a:solidFill>
                <a:latin typeface="Rockwell"/>
              </a:rPr>
              <a:t>od 12:00 </a:t>
            </a:r>
            <a:r>
              <a:rPr lang="en-US" sz="2800" b="1" strike="noStrike" spc="-1" dirty="0" smtClean="0">
                <a:solidFill>
                  <a:srgbClr val="000000"/>
                </a:solidFill>
                <a:latin typeface="Rockwell"/>
              </a:rPr>
              <a:t>do </a:t>
            </a:r>
            <a:r>
              <a:rPr lang="en-US" sz="2800" b="1" strike="noStrike" spc="-1" dirty="0">
                <a:solidFill>
                  <a:srgbClr val="000000"/>
                </a:solidFill>
                <a:latin typeface="Rockwell"/>
              </a:rPr>
              <a:t>15. </a:t>
            </a:r>
            <a:r>
              <a:rPr lang="en-US" sz="2800" b="1" strike="noStrike" spc="-1" dirty="0" err="1">
                <a:solidFill>
                  <a:srgbClr val="000000"/>
                </a:solidFill>
                <a:latin typeface="Rockwell"/>
              </a:rPr>
              <a:t>veljače</a:t>
            </a:r>
            <a:r>
              <a:rPr lang="en-US" sz="2800" b="1" strike="noStrike" spc="-1" dirty="0">
                <a:solidFill>
                  <a:srgbClr val="000000"/>
                </a:solidFill>
                <a:latin typeface="Rockwell"/>
              </a:rPr>
              <a:t> </a:t>
            </a:r>
            <a:r>
              <a:rPr lang="en-US" sz="2800" b="1" strike="noStrike" spc="-1" dirty="0" smtClean="0">
                <a:solidFill>
                  <a:srgbClr val="000000"/>
                </a:solidFill>
                <a:latin typeface="Rockwell"/>
              </a:rPr>
              <a:t>202</a:t>
            </a:r>
            <a:r>
              <a:rPr lang="hr-HR" sz="2800" b="1" spc="-1" dirty="0">
                <a:solidFill>
                  <a:srgbClr val="000000"/>
                </a:solidFill>
                <a:latin typeface="Rockwell"/>
              </a:rPr>
              <a:t>4</a:t>
            </a:r>
            <a:r>
              <a:rPr lang="en-US" sz="2800" b="1" strike="noStrike" spc="-1" dirty="0" smtClean="0">
                <a:solidFill>
                  <a:srgbClr val="000000"/>
                </a:solidFill>
                <a:latin typeface="Rockwell"/>
              </a:rPr>
              <a:t>. </a:t>
            </a:r>
            <a:r>
              <a:rPr lang="en-US" sz="2800" b="1" strike="noStrike" spc="-1" dirty="0">
                <a:solidFill>
                  <a:srgbClr val="000000"/>
                </a:solidFill>
                <a:latin typeface="Rockwell"/>
              </a:rPr>
              <a:t>godine do </a:t>
            </a:r>
            <a:r>
              <a:rPr lang="en-US" sz="2800" b="1" strike="noStrike" spc="-1" dirty="0" smtClean="0">
                <a:solidFill>
                  <a:srgbClr val="000000"/>
                </a:solidFill>
                <a:latin typeface="Rockwell"/>
              </a:rPr>
              <a:t>1</a:t>
            </a:r>
            <a:r>
              <a:rPr lang="hr-HR" sz="2800" b="1" strike="noStrike" spc="-1" dirty="0" smtClean="0">
                <a:solidFill>
                  <a:srgbClr val="000000"/>
                </a:solidFill>
                <a:latin typeface="Rockwell"/>
              </a:rPr>
              <a:t>1:</a:t>
            </a:r>
            <a:r>
              <a:rPr lang="hr-HR" sz="2800" b="1" spc="-1" dirty="0" smtClean="0">
                <a:solidFill>
                  <a:srgbClr val="000000"/>
                </a:solidFill>
                <a:latin typeface="Rockwell"/>
              </a:rPr>
              <a:t>59</a:t>
            </a:r>
            <a:r>
              <a:rPr lang="en-US" sz="2800" b="1" strike="noStrike" spc="-1" dirty="0" smtClean="0">
                <a:solidFill>
                  <a:srgbClr val="000000"/>
                </a:solidFill>
                <a:latin typeface="Rockwell"/>
              </a:rPr>
              <a:t> </a:t>
            </a:r>
            <a:r>
              <a:rPr lang="en-US" sz="2800" b="1" strike="noStrike" spc="-1" dirty="0">
                <a:solidFill>
                  <a:srgbClr val="000000"/>
                </a:solidFill>
                <a:latin typeface="Rockwell"/>
              </a:rPr>
              <a:t>sati</a:t>
            </a:r>
            <a:endParaRPr lang="en-US" sz="2800" b="0" strike="noStrike" spc="-1" dirty="0">
              <a:solidFill>
                <a:srgbClr val="000000"/>
              </a:solidFill>
              <a:latin typeface="Rockwell"/>
            </a:endParaRPr>
          </a:p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nakon prijave u sustav na poveznici </a:t>
            </a:r>
            <a:r>
              <a:rPr lang="en-US" sz="2800" b="0" i="1" strike="noStrike" spc="-1" dirty="0">
                <a:solidFill>
                  <a:srgbClr val="000000"/>
                </a:solidFill>
                <a:latin typeface="Rockwell"/>
              </a:rPr>
              <a:t>Moj odabir </a:t>
            </a: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otvara se mogućnost prijave ispita državne mature</a:t>
            </a:r>
          </a:p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do završetka prijave ispita državne mature 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Rockwell"/>
              </a:rPr>
              <a:t>učeni</a:t>
            </a:r>
            <a:r>
              <a:rPr lang="hr-HR" sz="2800" b="0" strike="noStrike" spc="-1" dirty="0" smtClean="0">
                <a:solidFill>
                  <a:srgbClr val="000000"/>
                </a:solidFill>
                <a:latin typeface="Rockwell" panose="02060603020205020403" pitchFamily="18" charset="0"/>
              </a:rPr>
              <a:t>k </a:t>
            </a:r>
            <a:r>
              <a:rPr lang="hr-HR" sz="2800" dirty="0">
                <a:latin typeface="Rockwell" panose="02060603020205020403" pitchFamily="18" charset="0"/>
              </a:rPr>
              <a:t>može na svojoj stranici mijenjati prijavljene ispite državne mature, može mijenjati razine prijavljenih ispita i može brisati prijavljene ispite</a:t>
            </a:r>
            <a:r>
              <a:rPr lang="hr-HR" sz="2800" dirty="0"/>
              <a:t>.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Rockwell"/>
              </a:rPr>
              <a:t> </a:t>
            </a:r>
            <a:endParaRPr lang="en-US" sz="2800" b="0" strike="noStrike" spc="-1" dirty="0">
              <a:solidFill>
                <a:srgbClr val="000000"/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2530511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/>
          </p:nvPr>
        </p:nvSpPr>
        <p:spPr>
          <a:xfrm>
            <a:off x="1061884" y="26789"/>
            <a:ext cx="10066076" cy="6863417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hr-HR" dirty="0" smtClean="0">
              <a:latin typeface="Rockwell" panose="02060603020205020403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r-HR" sz="2800" dirty="0" smtClean="0">
                <a:latin typeface="Rockwell" panose="02060603020205020403" pitchFamily="18" charset="0"/>
              </a:rPr>
              <a:t>o </a:t>
            </a:r>
            <a:r>
              <a:rPr lang="hr-HR" sz="2800" dirty="0">
                <a:latin typeface="Rockwell" panose="02060603020205020403" pitchFamily="18" charset="0"/>
              </a:rPr>
              <a:t>mogućnosti početka prijava studijskih programa učenici će biti obaviješteni na mrežnim stranicama: </a:t>
            </a:r>
            <a:r>
              <a:rPr lang="hr-HR" sz="2800" dirty="0" smtClean="0">
                <a:latin typeface="Rockwell" panose="02060603020205020403" pitchFamily="18" charset="0"/>
                <a:hlinkClick r:id="rId2"/>
              </a:rPr>
              <a:t>www.studij.hr</a:t>
            </a:r>
            <a:r>
              <a:rPr lang="hr-HR" sz="2800" dirty="0" smtClean="0">
                <a:latin typeface="Rockwell" panose="02060603020205020403" pitchFamily="18" charset="0"/>
              </a:rPr>
              <a:t>  </a:t>
            </a:r>
            <a:r>
              <a:rPr lang="hr-HR" sz="2800" dirty="0">
                <a:latin typeface="Rockwell" panose="02060603020205020403" pitchFamily="18" charset="0"/>
              </a:rPr>
              <a:t>i </a:t>
            </a:r>
            <a:r>
              <a:rPr lang="hr-HR" sz="2800" dirty="0" smtClean="0">
                <a:latin typeface="Rockwell" panose="02060603020205020403" pitchFamily="18" charset="0"/>
                <a:hlinkClick r:id="rId3"/>
              </a:rPr>
              <a:t>www.postani-student.hr</a:t>
            </a:r>
            <a:endParaRPr lang="hr-HR" sz="2800" dirty="0" smtClean="0">
              <a:latin typeface="Rockwell" panose="02060603020205020403" pitchFamily="18" charset="0"/>
            </a:endParaRPr>
          </a:p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2800" spc="-1" dirty="0">
                <a:solidFill>
                  <a:srgbClr val="000000"/>
                </a:solidFill>
                <a:latin typeface="Rockwell"/>
              </a:rPr>
              <a:t>učenici imaju mogućnost prijave najviše 10 studijskih programa</a:t>
            </a:r>
          </a:p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2800" spc="-1" dirty="0">
                <a:solidFill>
                  <a:srgbClr val="000000"/>
                </a:solidFill>
                <a:latin typeface="Rockwell"/>
              </a:rPr>
              <a:t>studijske programe potrebno je poredati </a:t>
            </a:r>
            <a:r>
              <a:rPr lang="en-US" sz="2800" spc="-1" dirty="0" smtClean="0">
                <a:solidFill>
                  <a:srgbClr val="000000"/>
                </a:solidFill>
                <a:latin typeface="Rockwell"/>
              </a:rPr>
              <a:t>prema vlastitim prioritetima</a:t>
            </a:r>
            <a:endParaRPr lang="hr-HR" sz="2800" spc="-1" dirty="0">
              <a:solidFill>
                <a:srgbClr val="000000"/>
              </a:solidFill>
              <a:latin typeface="Rockwell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hr-HR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70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extShape 1"/>
          <p:cNvSpPr txBox="1"/>
          <p:nvPr/>
        </p:nvSpPr>
        <p:spPr>
          <a:xfrm>
            <a:off x="677160" y="265471"/>
            <a:ext cx="10737720" cy="6419109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endParaRPr lang="hr-HR" sz="2800" spc="-1" dirty="0" smtClean="0">
              <a:solidFill>
                <a:srgbClr val="000000"/>
              </a:solidFill>
              <a:latin typeface="Rockwell"/>
            </a:endParaRPr>
          </a:p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hr-HR" sz="2800" spc="-1" dirty="0" smtClean="0">
                <a:solidFill>
                  <a:srgbClr val="000000"/>
                </a:solidFill>
                <a:latin typeface="Rockwell"/>
              </a:rPr>
              <a:t>n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Rockwell"/>
              </a:rPr>
              <a:t>a</a:t>
            </a:r>
            <a:r>
              <a:rPr lang="hr-HR" sz="2800" spc="-1" dirty="0" smtClean="0">
                <a:solidFill>
                  <a:srgbClr val="000000"/>
                </a:solidFill>
                <a:latin typeface="Rockwell"/>
              </a:rPr>
              <a:t> prvo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Rockwell"/>
              </a:rPr>
              <a:t> </a:t>
            </a: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mjesto odabrati najpoželjniji studijski program</a:t>
            </a:r>
          </a:p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kada odabere studijske programe, učeniku se istovremeno prijavljuju ispiti državne mature koje zahtijevaju ti studijski programi</a:t>
            </a:r>
          </a:p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razine koje će učenik polagati </a:t>
            </a:r>
            <a:r>
              <a:rPr lang="hr-HR" sz="2800" b="0" strike="noStrike" spc="-1" dirty="0" smtClean="0">
                <a:solidFill>
                  <a:srgbClr val="000000"/>
                </a:solidFill>
                <a:latin typeface="Rockwell"/>
              </a:rPr>
              <a:t>podcrtane 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Rockwell"/>
              </a:rPr>
              <a:t>su</a:t>
            </a:r>
            <a:r>
              <a:rPr lang="hr-HR" sz="2800" spc="-1" dirty="0">
                <a:solidFill>
                  <a:srgbClr val="000000"/>
                </a:solidFill>
                <a:latin typeface="Rockwell"/>
              </a:rPr>
              <a:t> </a:t>
            </a:r>
            <a:r>
              <a:rPr lang="hr-HR" sz="2800" spc="-1" dirty="0" smtClean="0">
                <a:solidFill>
                  <a:srgbClr val="000000"/>
                </a:solidFill>
                <a:latin typeface="Rockwell"/>
              </a:rPr>
              <a:t>i 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Rockwell"/>
              </a:rPr>
              <a:t>prikazane</a:t>
            </a:r>
            <a:r>
              <a:rPr lang="hr-HR" sz="2800" b="0" strike="noStrike" spc="-1" dirty="0" smtClean="0">
                <a:solidFill>
                  <a:srgbClr val="000000"/>
                </a:solidFill>
                <a:latin typeface="Rockwell"/>
              </a:rPr>
              <a:t> neposredno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Rockwell"/>
              </a:rPr>
              <a:t> </a:t>
            </a: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uz sam naziv 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Rockwell"/>
              </a:rPr>
              <a:t>ispita</a:t>
            </a:r>
            <a:endParaRPr lang="hr-HR" sz="2800" b="0" strike="noStrike" spc="-1" dirty="0" smtClean="0">
              <a:solidFill>
                <a:srgbClr val="000000"/>
              </a:solidFill>
              <a:latin typeface="Rockwell"/>
            </a:endParaRPr>
          </a:p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hr-HR" sz="2800" dirty="0">
                <a:latin typeface="Rockwell" panose="02060603020205020403" pitchFamily="18" charset="0"/>
              </a:rPr>
              <a:t>razine u ostalim stupcima tablice odnose se na zahtjeve pojedinih studijskih programa</a:t>
            </a:r>
            <a:endParaRPr lang="hr-HR" sz="2800" b="1" dirty="0">
              <a:latin typeface="Rockwell" panose="02060603020205020403" pitchFamily="18" charset="0"/>
            </a:endParaRPr>
          </a:p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endParaRPr lang="en-US" sz="2800" b="0" strike="noStrike" spc="-1" dirty="0">
              <a:solidFill>
                <a:srgbClr val="000000"/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2064783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Shape 1"/>
          <p:cNvSpPr txBox="1"/>
          <p:nvPr/>
        </p:nvSpPr>
        <p:spPr>
          <a:xfrm>
            <a:off x="442440" y="484560"/>
            <a:ext cx="10685520" cy="16088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5400" b="0" strike="noStrike" cap="all" spc="-1" dirty="0">
                <a:solidFill>
                  <a:srgbClr val="FF0000"/>
                </a:solidFill>
                <a:latin typeface="Rockwell Condensed"/>
              </a:rPr>
              <a:t>PRVA PRIJAVA UČENIKA U SUSTAV POSTANI STUDENT</a:t>
            </a:r>
            <a:endParaRPr lang="en-US" sz="5400" b="0" strike="noStrike" spc="-1" dirty="0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182" name="TextShape 2"/>
          <p:cNvSpPr txBox="1"/>
          <p:nvPr/>
        </p:nvSpPr>
        <p:spPr>
          <a:xfrm>
            <a:off x="186267" y="2302932"/>
            <a:ext cx="10941693" cy="4555067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preporučuje se prijava na stranicu </a:t>
            </a:r>
            <a:r>
              <a:rPr lang="hr-HR" sz="2800" b="0" strike="noStrike" spc="-1" dirty="0" smtClean="0">
                <a:solidFill>
                  <a:srgbClr val="000000"/>
                </a:solidFill>
                <a:latin typeface="Rockwell"/>
              </a:rPr>
              <a:t> </a:t>
            </a:r>
            <a:r>
              <a:rPr lang="en-US" sz="2800" b="0" u="sng" strike="noStrike" spc="-1" dirty="0" smtClean="0">
                <a:solidFill>
                  <a:srgbClr val="997300"/>
                </a:solidFill>
                <a:uFillTx/>
                <a:latin typeface="Rockwell"/>
                <a:hlinkClick r:id="rId2"/>
              </a:rPr>
              <a:t>www.postani-student.hr</a:t>
            </a:r>
            <a:r>
              <a:rPr lang="en-US" sz="2800" b="0" strike="noStrike" spc="-1" dirty="0" smtClean="0">
                <a:solidFill>
                  <a:srgbClr val="9E3611"/>
                </a:solidFill>
                <a:latin typeface="Rockwell"/>
              </a:rPr>
              <a:t> </a:t>
            </a: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u pregledniku </a:t>
            </a:r>
            <a:r>
              <a:rPr lang="en-US" sz="2800" b="0" i="1" strike="noStrike" spc="-1" dirty="0">
                <a:solidFill>
                  <a:srgbClr val="000000"/>
                </a:solidFill>
                <a:latin typeface="Rockwell"/>
              </a:rPr>
              <a:t>Chrome</a:t>
            </a:r>
            <a:endParaRPr lang="en-US" sz="2800" b="0" strike="noStrike" spc="-1" dirty="0">
              <a:solidFill>
                <a:srgbClr val="000000"/>
              </a:solidFill>
              <a:latin typeface="Rockwell"/>
            </a:endParaRPr>
          </a:p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učenik se  prvi put prijavljuje u sustav na način da upisuje svoju korisničku oznaku i lozinku koju im je dodijelio administrator školskog 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Rockwell"/>
              </a:rPr>
              <a:t>imenika</a:t>
            </a:r>
            <a:r>
              <a:rPr lang="hr-HR" sz="2800" b="0" strike="noStrike" spc="-1" dirty="0" smtClean="0">
                <a:solidFill>
                  <a:srgbClr val="000000"/>
                </a:solidFill>
                <a:latin typeface="Rockwell"/>
              </a:rPr>
              <a:t> (</a:t>
            </a:r>
            <a:r>
              <a:rPr lang="hr-HR" sz="2800" b="1" u="sng" strike="noStrike" spc="-1" dirty="0" smtClean="0">
                <a:solidFill>
                  <a:srgbClr val="000000"/>
                </a:solidFill>
                <a:latin typeface="Rockwell"/>
              </a:rPr>
              <a:t>obvezno prvu prijavu izvršiti na računalu</a:t>
            </a:r>
            <a:r>
              <a:rPr lang="hr-HR" sz="2800" b="0" strike="noStrike" spc="-1" dirty="0" smtClean="0">
                <a:solidFill>
                  <a:srgbClr val="000000"/>
                </a:solidFill>
                <a:latin typeface="Rockwell"/>
              </a:rPr>
              <a:t>)</a:t>
            </a:r>
            <a:endParaRPr lang="en-US" sz="2800" b="0" strike="noStrike" spc="-1" dirty="0">
              <a:solidFill>
                <a:srgbClr val="000000"/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1650138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918" y="-1"/>
            <a:ext cx="10058042" cy="6485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9452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extShape 1"/>
          <p:cNvSpPr txBox="1"/>
          <p:nvPr/>
        </p:nvSpPr>
        <p:spPr>
          <a:xfrm>
            <a:off x="677160" y="545760"/>
            <a:ext cx="10708200" cy="549540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6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</a:pPr>
            <a:endParaRPr lang="hr-HR" sz="2800" b="1" u="sng" strike="noStrike" spc="-1" dirty="0" smtClean="0">
              <a:solidFill>
                <a:srgbClr val="000000"/>
              </a:solidFill>
              <a:uFillTx/>
              <a:latin typeface="Rockwell"/>
            </a:endParaRPr>
          </a:p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hr-HR" sz="2800" b="1" dirty="0" smtClean="0">
                <a:latin typeface="Rockwell" panose="02060603020205020403" pitchFamily="18" charset="0"/>
              </a:rPr>
              <a:t>brisanjem </a:t>
            </a:r>
            <a:r>
              <a:rPr lang="hr-HR" sz="2800" b="1" dirty="0">
                <a:latin typeface="Rockwell" panose="02060603020205020403" pitchFamily="18" charset="0"/>
              </a:rPr>
              <a:t>odabira određenoga studijskog programa, </a:t>
            </a:r>
            <a:r>
              <a:rPr lang="hr-HR" sz="2800" b="1" dirty="0">
                <a:solidFill>
                  <a:srgbClr val="FF0000"/>
                </a:solidFill>
                <a:latin typeface="Rockwell" panose="02060603020205020403" pitchFamily="18" charset="0"/>
              </a:rPr>
              <a:t>ostaju prijavljeni ispiti državne mature i razine ispita</a:t>
            </a:r>
            <a:r>
              <a:rPr lang="hr-HR" sz="2800" b="1" dirty="0">
                <a:latin typeface="Rockwell" panose="02060603020205020403" pitchFamily="18" charset="0"/>
              </a:rPr>
              <a:t> koje je taj studijski program u sustavu postavio kao kriterij za </a:t>
            </a:r>
            <a:r>
              <a:rPr lang="hr-HR" sz="2800" b="1" dirty="0" smtClean="0">
                <a:latin typeface="Rockwell" panose="02060603020205020403" pitchFamily="18" charset="0"/>
              </a:rPr>
              <a:t>rangiranje</a:t>
            </a:r>
          </a:p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2800" b="1" spc="-1" dirty="0">
                <a:solidFill>
                  <a:srgbClr val="000000"/>
                </a:solidFill>
                <a:latin typeface="Rockwell" panose="02060603020205020403" pitchFamily="18" charset="0"/>
              </a:rPr>
              <a:t>ako učenik ne želi polagati automatski prijavljene ispite, mora ih </a:t>
            </a:r>
            <a:r>
              <a:rPr lang="en-US" sz="2800" b="1" spc="-1" dirty="0">
                <a:solidFill>
                  <a:srgbClr val="FF0000"/>
                </a:solidFill>
                <a:latin typeface="Rockwell" panose="02060603020205020403" pitchFamily="18" charset="0"/>
              </a:rPr>
              <a:t>samostalno</a:t>
            </a:r>
            <a:r>
              <a:rPr lang="en-US" sz="2800" b="1" spc="-1" dirty="0">
                <a:solidFill>
                  <a:srgbClr val="000000"/>
                </a:solidFill>
                <a:latin typeface="Rockwell" panose="02060603020205020403" pitchFamily="18" charset="0"/>
              </a:rPr>
              <a:t> brisati na svojoj stranici u zadanome roku prijave ispita </a:t>
            </a:r>
            <a:endParaRPr lang="hr-HR" sz="2800" b="1" spc="-1" dirty="0">
              <a:solidFill>
                <a:srgbClr val="000000"/>
              </a:solidFill>
              <a:latin typeface="Rockwell" panose="02060603020205020403" pitchFamily="18" charset="0"/>
            </a:endParaRPr>
          </a:p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endParaRPr lang="hr-HR" sz="2800" b="1" dirty="0" smtClean="0"/>
          </a:p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endParaRPr lang="en-US" sz="2800" b="1" strike="noStrike" spc="-1" dirty="0">
              <a:solidFill>
                <a:srgbClr val="000000"/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3721767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TextShape 1"/>
          <p:cNvSpPr txBox="1"/>
          <p:nvPr/>
        </p:nvSpPr>
        <p:spPr>
          <a:xfrm>
            <a:off x="677160" y="884880"/>
            <a:ext cx="10177200" cy="51559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2800" b="0" strike="noStrike" spc="-1" dirty="0" smtClean="0">
                <a:solidFill>
                  <a:srgbClr val="000000"/>
                </a:solidFill>
                <a:latin typeface="Rockwell"/>
              </a:rPr>
              <a:t>za </a:t>
            </a: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promjenu prijavljene razine ispita državne mature (iz više </a:t>
            </a:r>
            <a:r>
              <a:rPr lang="en-US" sz="2800" b="1" strike="noStrike" spc="-1" dirty="0">
                <a:solidFill>
                  <a:srgbClr val="000000"/>
                </a:solidFill>
                <a:latin typeface="Rockwell"/>
              </a:rPr>
              <a:t>(A) </a:t>
            </a: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u osnovnu </a:t>
            </a:r>
            <a:r>
              <a:rPr lang="en-US" sz="2800" b="1" strike="noStrike" spc="-1" dirty="0">
                <a:solidFill>
                  <a:srgbClr val="000000"/>
                </a:solidFill>
                <a:latin typeface="Rockwell"/>
              </a:rPr>
              <a:t>(B) </a:t>
            </a: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razinu i obrnuto) potrebno je kliknuti na slovo koje označava razinu ispita</a:t>
            </a:r>
          </a:p>
          <a:p>
            <a:pPr>
              <a:lnSpc>
                <a:spcPct val="150000"/>
              </a:lnSpc>
              <a:spcBef>
                <a:spcPts val="1199"/>
              </a:spcBef>
            </a:pPr>
            <a:endParaRPr lang="en-US" sz="2800" b="0" strike="noStrike" spc="-1" dirty="0">
              <a:solidFill>
                <a:srgbClr val="000000"/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3596803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1"/>
          <p:cNvSpPr txBox="1"/>
          <p:nvPr/>
        </p:nvSpPr>
        <p:spPr>
          <a:xfrm>
            <a:off x="677160" y="484560"/>
            <a:ext cx="10450440" cy="16088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5400" b="0" strike="noStrike" cap="all" spc="-1" dirty="0">
                <a:solidFill>
                  <a:srgbClr val="FF0000"/>
                </a:solidFill>
                <a:latin typeface="Rockwell Condensed"/>
              </a:rPr>
              <a:t>Pravo</a:t>
            </a:r>
            <a:r>
              <a:rPr lang="en-US" sz="5400" b="1" strike="noStrike" cap="all" spc="-1" dirty="0">
                <a:solidFill>
                  <a:srgbClr val="FF0000"/>
                </a:solidFill>
                <a:latin typeface="Rockwell Condensed"/>
              </a:rPr>
              <a:t> </a:t>
            </a:r>
            <a:r>
              <a:rPr lang="en-US" sz="5400" b="0" strike="noStrike" cap="all" spc="-1" dirty="0">
                <a:solidFill>
                  <a:srgbClr val="FF0000"/>
                </a:solidFill>
                <a:latin typeface="Rockwell Condensed"/>
              </a:rPr>
              <a:t>pristupa polaganju ispita državne mature</a:t>
            </a:r>
            <a:endParaRPr lang="en-US" sz="5400" b="0" strike="noStrike" spc="-1" dirty="0">
              <a:solidFill>
                <a:srgbClr val="FF0000"/>
              </a:solidFill>
              <a:latin typeface="Rockwell"/>
            </a:endParaRPr>
          </a:p>
        </p:txBody>
      </p:sp>
      <p:sp>
        <p:nvSpPr>
          <p:cNvPr id="180" name="TextShape 2"/>
          <p:cNvSpPr txBox="1"/>
          <p:nvPr/>
        </p:nvSpPr>
        <p:spPr>
          <a:xfrm>
            <a:off x="677160" y="2093400"/>
            <a:ext cx="10781640" cy="4575414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imaju učenici odnosno pristupnici koji su </a:t>
            </a:r>
            <a:r>
              <a:rPr lang="en-US" sz="2800" b="1" strike="noStrike" spc="-1" dirty="0">
                <a:solidFill>
                  <a:srgbClr val="000000"/>
                </a:solidFill>
                <a:latin typeface="Rockwell"/>
              </a:rPr>
              <a:t>s uspjehom</a:t>
            </a: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 završili završni razred na kraju nastavne godine, što uključuje i 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Rockwell"/>
              </a:rPr>
              <a:t>učenike </a:t>
            </a: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kojima je pozitivno riješen prigovor na zaključenu negativnu ocjenu</a:t>
            </a:r>
          </a:p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učenici koji se na kraju nastavne godine upućuju na dopunski nastavni rad </a:t>
            </a:r>
            <a:r>
              <a:rPr lang="en-US" sz="2800" b="1" strike="noStrike" spc="-1" dirty="0">
                <a:solidFill>
                  <a:srgbClr val="000000"/>
                </a:solidFill>
                <a:latin typeface="Rockwell"/>
              </a:rPr>
              <a:t>NE MOGU </a:t>
            </a: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pristupiti polaganju ispita državne mature u 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Rockwell"/>
              </a:rPr>
              <a:t>ljetnom</a:t>
            </a:r>
            <a:r>
              <a:rPr lang="hr-HR" sz="2800" spc="-1" dirty="0">
                <a:solidFill>
                  <a:srgbClr val="000000"/>
                </a:solidFill>
                <a:latin typeface="Rockwell"/>
              </a:rPr>
              <a:t>e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Rockwell"/>
              </a:rPr>
              <a:t> </a:t>
            </a: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roku</a:t>
            </a:r>
          </a:p>
        </p:txBody>
      </p:sp>
    </p:spTree>
    <p:extLst>
      <p:ext uri="{BB962C8B-B14F-4D97-AF65-F5344CB8AC3E}">
        <p14:creationId xmlns:p14="http://schemas.microsoft.com/office/powerpoint/2010/main" val="294751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extShape 2"/>
          <p:cNvSpPr txBox="1"/>
          <p:nvPr/>
        </p:nvSpPr>
        <p:spPr>
          <a:xfrm>
            <a:off x="677160" y="1303867"/>
            <a:ext cx="9764280" cy="5435693"/>
          </a:xfrm>
          <a:prstGeom prst="rect">
            <a:avLst/>
          </a:prstGeom>
          <a:noFill/>
          <a:ln>
            <a:noFill/>
          </a:ln>
        </p:spPr>
        <p:txBody>
          <a:bodyPr>
            <a:normAutofit lnSpcReduction="10000"/>
          </a:bodyPr>
          <a:lstStyle/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endParaRPr lang="hr-HR" sz="2800" b="0" strike="noStrike" spc="-1" dirty="0" smtClean="0">
              <a:solidFill>
                <a:srgbClr val="000000"/>
              </a:solidFill>
              <a:latin typeface="Rockwell"/>
            </a:endParaRPr>
          </a:p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2800" b="0" strike="noStrike" spc="-1" dirty="0" smtClean="0">
                <a:solidFill>
                  <a:srgbClr val="000000"/>
                </a:solidFill>
                <a:latin typeface="Rockwell"/>
              </a:rPr>
              <a:t>učenici </a:t>
            </a: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imaju pravo na polaganje prijavljenih ispita </a:t>
            </a:r>
            <a:r>
              <a:rPr lang="en-US" sz="2800" b="1" strike="noStrike" spc="-1" dirty="0">
                <a:solidFill>
                  <a:srgbClr val="000000"/>
                </a:solidFill>
                <a:uFillTx/>
                <a:latin typeface="Rockwell"/>
              </a:rPr>
              <a:t>bez obveze plaćanja troškova u kalendarskoj godini u kojoj završavaju završni razred srednjoškolskoga obrazovanja</a:t>
            </a:r>
            <a:endParaRPr lang="en-US" sz="2800" b="0" strike="noStrike" spc="-1" dirty="0">
              <a:solidFill>
                <a:srgbClr val="000000"/>
              </a:solidFill>
              <a:latin typeface="Rockwell"/>
            </a:endParaRPr>
          </a:p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ako učenik </a:t>
            </a:r>
            <a:r>
              <a:rPr lang="en-US" sz="2800" b="1" strike="noStrike" spc="-1" dirty="0">
                <a:solidFill>
                  <a:srgbClr val="000000"/>
                </a:solidFill>
                <a:latin typeface="Rockwell"/>
              </a:rPr>
              <a:t>u jesenskom roku </a:t>
            </a: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prijavi ispit </a:t>
            </a:r>
            <a:r>
              <a:rPr lang="en-US" sz="2800" b="1" strike="noStrike" spc="-1" dirty="0">
                <a:solidFill>
                  <a:srgbClr val="000000"/>
                </a:solidFill>
                <a:latin typeface="Rockwell"/>
              </a:rPr>
              <a:t>koji je položio u ljetnome roku, obvezan je platiti naknadu troškova ispita bez obzira na razinu prijavljenoga ispita</a:t>
            </a:r>
            <a:endParaRPr lang="en-US" sz="2800" b="0" strike="noStrike" spc="-1" dirty="0">
              <a:solidFill>
                <a:srgbClr val="000000"/>
              </a:solidFill>
              <a:latin typeface="Rockwell"/>
            </a:endParaRPr>
          </a:p>
          <a:p>
            <a:pPr>
              <a:lnSpc>
                <a:spcPct val="150000"/>
              </a:lnSpc>
              <a:spcBef>
                <a:spcPts val="1199"/>
              </a:spcBef>
            </a:pPr>
            <a:endParaRPr lang="en-US" sz="2800" b="0" strike="noStrike" spc="-1" dirty="0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77159" y="160357"/>
            <a:ext cx="10532707" cy="1495794"/>
          </a:xfrm>
        </p:spPr>
        <p:txBody>
          <a:bodyPr/>
          <a:lstStyle/>
          <a:p>
            <a:r>
              <a:rPr lang="hr-HR" sz="5400" dirty="0" smtClean="0">
                <a:solidFill>
                  <a:srgbClr val="FF0000"/>
                </a:solidFill>
                <a:latin typeface="Rockwell Condensed" panose="02060603050405020104" pitchFamily="18" charset="0"/>
              </a:rPr>
              <a:t>PRAVO POLAGANJA PRIJAVLJENIH ISPITA BEZ OBVEZE PLAĆANJA</a:t>
            </a:r>
            <a:endParaRPr lang="hr-HR" sz="5400" dirty="0">
              <a:solidFill>
                <a:srgbClr val="FF0000"/>
              </a:solidFill>
              <a:latin typeface="Rockwell Condensed" panose="020606030504050201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42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extShape 1"/>
          <p:cNvSpPr txBox="1"/>
          <p:nvPr/>
        </p:nvSpPr>
        <p:spPr>
          <a:xfrm>
            <a:off x="516240" y="221400"/>
            <a:ext cx="10566919" cy="1481276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4800" b="0" strike="noStrike" cap="all" spc="-1" dirty="0">
                <a:solidFill>
                  <a:srgbClr val="000000"/>
                </a:solidFill>
                <a:latin typeface="Rockwell Condensed"/>
              </a:rPr>
              <a:t>NAKNADNA PRIJAVA ISPITA</a:t>
            </a:r>
            <a:r>
              <a:rPr lang="en-US" sz="4800" b="0" strike="noStrike" cap="all" spc="-1" dirty="0">
                <a:solidFill>
                  <a:srgbClr val="FF0000"/>
                </a:solidFill>
                <a:latin typeface="Rockwell Condensed"/>
              </a:rPr>
              <a:t>-samo iz opravdanih razloga</a:t>
            </a:r>
            <a:endParaRPr lang="en-US" sz="4800" b="0" strike="noStrike" spc="-1" dirty="0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10" name="TextShape 2"/>
          <p:cNvSpPr txBox="1"/>
          <p:nvPr/>
        </p:nvSpPr>
        <p:spPr>
          <a:xfrm>
            <a:off x="324960" y="1702676"/>
            <a:ext cx="11593771" cy="4950012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naknadna prijava i promjena ispita moguća je za učenike koji u zadanome roku od </a:t>
            </a:r>
            <a:r>
              <a:rPr lang="en-US" sz="2800" b="1" strike="noStrike" spc="-1" dirty="0">
                <a:solidFill>
                  <a:srgbClr val="000000"/>
                </a:solidFill>
                <a:latin typeface="Rockwell"/>
              </a:rPr>
              <a:t>1. </a:t>
            </a:r>
            <a:r>
              <a:rPr lang="en-US" sz="2800" b="1" strike="noStrike" spc="-1" dirty="0" err="1">
                <a:solidFill>
                  <a:srgbClr val="000000"/>
                </a:solidFill>
                <a:latin typeface="Rockwell"/>
              </a:rPr>
              <a:t>prosinca</a:t>
            </a:r>
            <a:r>
              <a:rPr lang="en-US" sz="2800" b="1" strike="noStrike" spc="-1" dirty="0">
                <a:solidFill>
                  <a:srgbClr val="000000"/>
                </a:solidFill>
                <a:latin typeface="Rockwell"/>
              </a:rPr>
              <a:t> </a:t>
            </a:r>
            <a:r>
              <a:rPr lang="en-US" sz="2800" b="1" strike="noStrike" spc="-1" dirty="0" smtClean="0">
                <a:solidFill>
                  <a:srgbClr val="000000"/>
                </a:solidFill>
                <a:latin typeface="Rockwell"/>
              </a:rPr>
              <a:t>202</a:t>
            </a:r>
            <a:r>
              <a:rPr lang="hr-HR" sz="2800" b="1" spc="-1" dirty="0">
                <a:solidFill>
                  <a:srgbClr val="000000"/>
                </a:solidFill>
                <a:latin typeface="Rockwell"/>
              </a:rPr>
              <a:t>3</a:t>
            </a:r>
            <a:r>
              <a:rPr lang="en-US" sz="2800" b="1" strike="noStrike" spc="-1" dirty="0" smtClean="0">
                <a:solidFill>
                  <a:srgbClr val="000000"/>
                </a:solidFill>
                <a:latin typeface="Rockwell"/>
              </a:rPr>
              <a:t>. </a:t>
            </a:r>
            <a:r>
              <a:rPr lang="en-US" sz="2800" b="1" strike="noStrike" spc="-1" dirty="0">
                <a:solidFill>
                  <a:srgbClr val="000000"/>
                </a:solidFill>
                <a:latin typeface="Rockwell"/>
              </a:rPr>
              <a:t>do 15. </a:t>
            </a:r>
            <a:r>
              <a:rPr lang="en-US" sz="2800" b="1" strike="noStrike" spc="-1" dirty="0" err="1">
                <a:solidFill>
                  <a:srgbClr val="000000"/>
                </a:solidFill>
                <a:latin typeface="Rockwell"/>
              </a:rPr>
              <a:t>veljače</a:t>
            </a:r>
            <a:r>
              <a:rPr lang="en-US" sz="2800" b="1" strike="noStrike" spc="-1" dirty="0">
                <a:solidFill>
                  <a:srgbClr val="000000"/>
                </a:solidFill>
                <a:latin typeface="Rockwell"/>
              </a:rPr>
              <a:t> </a:t>
            </a:r>
            <a:r>
              <a:rPr lang="en-US" sz="2800" b="1" strike="noStrike" spc="-1" dirty="0" smtClean="0">
                <a:solidFill>
                  <a:srgbClr val="000000"/>
                </a:solidFill>
                <a:latin typeface="Rockwell"/>
              </a:rPr>
              <a:t>202</a:t>
            </a:r>
            <a:r>
              <a:rPr lang="hr-HR" sz="2800" b="1" spc="-1" dirty="0">
                <a:solidFill>
                  <a:srgbClr val="000000"/>
                </a:solidFill>
                <a:latin typeface="Rockwell"/>
              </a:rPr>
              <a:t>4</a:t>
            </a:r>
            <a:r>
              <a:rPr lang="en-US" sz="2800" b="1" strike="noStrike" spc="-1" dirty="0" smtClean="0">
                <a:solidFill>
                  <a:srgbClr val="000000"/>
                </a:solidFill>
                <a:latin typeface="Rockwell"/>
              </a:rPr>
              <a:t>. </a:t>
            </a:r>
            <a:r>
              <a:rPr lang="en-US" sz="2800" b="1" strike="noStrike" spc="-1" dirty="0">
                <a:solidFill>
                  <a:srgbClr val="000000"/>
                </a:solidFill>
                <a:latin typeface="Rockwell"/>
              </a:rPr>
              <a:t>godine do </a:t>
            </a:r>
            <a:r>
              <a:rPr lang="en-US" sz="2800" b="1" strike="noStrike" spc="-1" dirty="0" smtClean="0">
                <a:solidFill>
                  <a:srgbClr val="000000"/>
                </a:solidFill>
                <a:latin typeface="Rockwell"/>
              </a:rPr>
              <a:t>1</a:t>
            </a:r>
            <a:r>
              <a:rPr lang="hr-HR" sz="2800" b="1" strike="noStrike" spc="-1" dirty="0" smtClean="0">
                <a:solidFill>
                  <a:srgbClr val="000000"/>
                </a:solidFill>
                <a:latin typeface="Rockwell"/>
              </a:rPr>
              <a:t>1:</a:t>
            </a:r>
            <a:r>
              <a:rPr lang="hr-HR" sz="2800" b="1" spc="-1" dirty="0" smtClean="0">
                <a:solidFill>
                  <a:srgbClr val="000000"/>
                </a:solidFill>
                <a:latin typeface="Rockwell"/>
              </a:rPr>
              <a:t>59</a:t>
            </a:r>
            <a:r>
              <a:rPr lang="en-US" sz="2800" b="1" strike="noStrike" spc="-1" dirty="0" smtClean="0">
                <a:solidFill>
                  <a:srgbClr val="000000"/>
                </a:solidFill>
                <a:latin typeface="Rockwell"/>
              </a:rPr>
              <a:t> </a:t>
            </a:r>
            <a:r>
              <a:rPr lang="en-US" sz="2800" b="1" strike="noStrike" spc="-1" dirty="0">
                <a:solidFill>
                  <a:srgbClr val="000000"/>
                </a:solidFill>
                <a:latin typeface="Rockwell"/>
              </a:rPr>
              <a:t>sati </a:t>
            </a: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ne prijave ispite državne mature, a za to imaju opravdani razlog</a:t>
            </a:r>
          </a:p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opravdani razlozi mogu biti:</a:t>
            </a:r>
          </a:p>
          <a:p>
            <a:pPr marL="36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</a:pPr>
            <a:r>
              <a:rPr lang="hr-HR" sz="2800" b="0" strike="noStrike" spc="-1" dirty="0" smtClean="0">
                <a:solidFill>
                  <a:srgbClr val="000000"/>
                </a:solidFill>
                <a:latin typeface="Rockwell"/>
              </a:rPr>
              <a:t>- 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Rockwell"/>
              </a:rPr>
              <a:t>teži </a:t>
            </a: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zdravstveni problemi u razdoblju trajanja prijava ispita</a:t>
            </a:r>
          </a:p>
          <a:p>
            <a:pPr marL="36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</a:pPr>
            <a:r>
              <a:rPr lang="hr-HR" sz="2800" b="0" strike="noStrike" spc="-1" dirty="0" smtClean="0">
                <a:solidFill>
                  <a:srgbClr val="000000"/>
                </a:solidFill>
                <a:latin typeface="Rockwell"/>
              </a:rPr>
              <a:t>- 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Rockwell"/>
              </a:rPr>
              <a:t>smrt </a:t>
            </a: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u obitelji, prometna ili druga nesreća te drugi opravdani razlozi</a:t>
            </a:r>
          </a:p>
        </p:txBody>
      </p:sp>
    </p:spTree>
    <p:extLst>
      <p:ext uri="{BB962C8B-B14F-4D97-AF65-F5344CB8AC3E}">
        <p14:creationId xmlns:p14="http://schemas.microsoft.com/office/powerpoint/2010/main" val="162899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/>
          <p:cNvSpPr txBox="1"/>
          <p:nvPr/>
        </p:nvSpPr>
        <p:spPr>
          <a:xfrm>
            <a:off x="677159" y="1386359"/>
            <a:ext cx="10201047" cy="4982909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182880" indent="-182520">
              <a:lnSpc>
                <a:spcPct val="16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učenici mogu naknadno prijaviti ispite državne mature, </a:t>
            </a:r>
            <a:r>
              <a:rPr lang="en-US" sz="2800" b="1" strike="noStrike" spc="-1" dirty="0">
                <a:solidFill>
                  <a:srgbClr val="000000"/>
                </a:solidFill>
                <a:latin typeface="Rockwell"/>
              </a:rPr>
              <a:t>najkasnije 30 dana prije početka ispitnoga roka, do </a:t>
            </a:r>
            <a:r>
              <a:rPr lang="hr-HR" sz="2800" b="1" strike="noStrike" spc="-1" dirty="0" smtClean="0">
                <a:solidFill>
                  <a:srgbClr val="000000"/>
                </a:solidFill>
                <a:latin typeface="Rockwell"/>
              </a:rPr>
              <a:t>04</a:t>
            </a:r>
            <a:r>
              <a:rPr lang="en-US" sz="2800" b="1" strike="noStrike" spc="-1" dirty="0" smtClean="0">
                <a:solidFill>
                  <a:srgbClr val="000000"/>
                </a:solidFill>
                <a:latin typeface="Rockwell"/>
              </a:rPr>
              <a:t>. </a:t>
            </a:r>
            <a:r>
              <a:rPr lang="en-US" sz="2800" b="1" strike="noStrike" spc="-1" dirty="0" err="1">
                <a:solidFill>
                  <a:srgbClr val="000000"/>
                </a:solidFill>
                <a:latin typeface="Rockwell"/>
              </a:rPr>
              <a:t>svibnja</a:t>
            </a:r>
            <a:r>
              <a:rPr lang="en-US" sz="2800" b="1" strike="noStrike" spc="-1" dirty="0">
                <a:solidFill>
                  <a:srgbClr val="000000"/>
                </a:solidFill>
                <a:latin typeface="Rockwell"/>
              </a:rPr>
              <a:t> </a:t>
            </a:r>
            <a:r>
              <a:rPr lang="en-US" sz="2800" b="1" strike="noStrike" spc="-1" dirty="0" smtClean="0">
                <a:solidFill>
                  <a:srgbClr val="000000"/>
                </a:solidFill>
                <a:latin typeface="Rockwell"/>
              </a:rPr>
              <a:t>202</a:t>
            </a:r>
            <a:r>
              <a:rPr lang="hr-HR" sz="2800" b="1" spc="-1" dirty="0">
                <a:solidFill>
                  <a:srgbClr val="000000"/>
                </a:solidFill>
                <a:latin typeface="Rockwell"/>
              </a:rPr>
              <a:t>4</a:t>
            </a:r>
            <a:r>
              <a:rPr lang="en-US" sz="2800" b="1" strike="noStrike" spc="-1" dirty="0" smtClean="0">
                <a:solidFill>
                  <a:srgbClr val="000000"/>
                </a:solidFill>
                <a:latin typeface="Rockwell"/>
              </a:rPr>
              <a:t>. </a:t>
            </a:r>
            <a:r>
              <a:rPr lang="en-US" sz="2800" b="1" strike="noStrike" spc="-1" dirty="0">
                <a:solidFill>
                  <a:srgbClr val="000000"/>
                </a:solidFill>
                <a:latin typeface="Rockwell"/>
              </a:rPr>
              <a:t>godine</a:t>
            </a:r>
            <a:endParaRPr lang="en-US" sz="2800" b="0" strike="noStrike" spc="-1" dirty="0">
              <a:solidFill>
                <a:srgbClr val="000000"/>
              </a:solidFill>
              <a:latin typeface="Rockwell"/>
            </a:endParaRPr>
          </a:p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popunjenu zamolbu s dokumentacijom, kojom učenik dokazuje opravdanost nemogućnosti prijave ispita državne mature u propisanome roku, učenik predaje Školskom ispitnom povjerenstvu koje donosi odluku</a:t>
            </a:r>
          </a:p>
        </p:txBody>
      </p:sp>
    </p:spTree>
    <p:extLst>
      <p:ext uri="{BB962C8B-B14F-4D97-AF65-F5344CB8AC3E}">
        <p14:creationId xmlns:p14="http://schemas.microsoft.com/office/powerpoint/2010/main" val="47280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TextShape 1"/>
          <p:cNvSpPr txBox="1"/>
          <p:nvPr/>
        </p:nvSpPr>
        <p:spPr>
          <a:xfrm>
            <a:off x="427680" y="484560"/>
            <a:ext cx="11430000" cy="16088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4800" b="0" strike="noStrike" cap="all" spc="-1" dirty="0">
                <a:solidFill>
                  <a:srgbClr val="000000"/>
                </a:solidFill>
                <a:latin typeface="Rockwell Condensed"/>
              </a:rPr>
              <a:t>PROMJENA PRIJAVLJENIH </a:t>
            </a:r>
            <a:r>
              <a:rPr lang="en-US" sz="4800" b="0" strike="noStrike" cap="all" spc="-1" dirty="0">
                <a:latin typeface="Rockwell Condensed"/>
              </a:rPr>
              <a:t>ISPITA</a:t>
            </a:r>
            <a:r>
              <a:rPr lang="en-US" sz="4800" b="0" strike="noStrike" cap="all" spc="-1" dirty="0">
                <a:solidFill>
                  <a:srgbClr val="FF0000"/>
                </a:solidFill>
                <a:latin typeface="Rockwell Condensed"/>
              </a:rPr>
              <a:t>-samo iz opravdanih razloga</a:t>
            </a:r>
            <a:endParaRPr lang="en-US" sz="4800" b="0" strike="noStrike" spc="-1" dirty="0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13" name="TextShape 2"/>
          <p:cNvSpPr txBox="1"/>
          <p:nvPr/>
        </p:nvSpPr>
        <p:spPr>
          <a:xfrm>
            <a:off x="206640" y="1891862"/>
            <a:ext cx="11651040" cy="6455458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prijavljene ispite moguće je iz opravdanih razloga promijeniti, što znači da je ispite moguće odjaviti i prijaviti druge ispite (moguća je i promjena razine prijavljenih ispita), </a:t>
            </a:r>
            <a:r>
              <a:rPr lang="en-US" sz="2800" b="1" strike="noStrike" spc="-1" dirty="0">
                <a:solidFill>
                  <a:srgbClr val="000000"/>
                </a:solidFill>
                <a:latin typeface="Rockwell"/>
              </a:rPr>
              <a:t>najkasnije 30 dana prije početka ispitnoga roka, tj. do </a:t>
            </a:r>
            <a:r>
              <a:rPr lang="hr-HR" sz="2800" b="1" strike="noStrike" spc="-1" dirty="0" smtClean="0">
                <a:solidFill>
                  <a:srgbClr val="000000"/>
                </a:solidFill>
                <a:latin typeface="Rockwell"/>
              </a:rPr>
              <a:t>04</a:t>
            </a:r>
            <a:r>
              <a:rPr lang="en-US" sz="2800" b="1" strike="noStrike" spc="-1" dirty="0" smtClean="0">
                <a:solidFill>
                  <a:srgbClr val="000000"/>
                </a:solidFill>
                <a:latin typeface="Rockwell"/>
              </a:rPr>
              <a:t>. </a:t>
            </a:r>
            <a:r>
              <a:rPr lang="en-US" sz="2800" b="1" strike="noStrike" spc="-1" dirty="0" err="1">
                <a:solidFill>
                  <a:srgbClr val="000000"/>
                </a:solidFill>
                <a:latin typeface="Rockwell"/>
              </a:rPr>
              <a:t>svibnja</a:t>
            </a:r>
            <a:r>
              <a:rPr lang="en-US" sz="2800" b="1" strike="noStrike" spc="-1" dirty="0">
                <a:solidFill>
                  <a:srgbClr val="000000"/>
                </a:solidFill>
                <a:latin typeface="Rockwell"/>
              </a:rPr>
              <a:t> </a:t>
            </a:r>
            <a:r>
              <a:rPr lang="en-US" sz="2800" b="1" strike="noStrike" spc="-1" dirty="0" smtClean="0">
                <a:solidFill>
                  <a:srgbClr val="000000"/>
                </a:solidFill>
                <a:latin typeface="Rockwell"/>
              </a:rPr>
              <a:t>202</a:t>
            </a:r>
            <a:r>
              <a:rPr lang="hr-HR" sz="2800" b="1" spc="-1" dirty="0">
                <a:solidFill>
                  <a:srgbClr val="000000"/>
                </a:solidFill>
                <a:latin typeface="Rockwell"/>
              </a:rPr>
              <a:t>4</a:t>
            </a:r>
            <a:r>
              <a:rPr lang="en-US" sz="2800" b="1" strike="noStrike" spc="-1" dirty="0" smtClean="0">
                <a:solidFill>
                  <a:srgbClr val="000000"/>
                </a:solidFill>
                <a:latin typeface="Rockwell"/>
              </a:rPr>
              <a:t>. </a:t>
            </a:r>
            <a:r>
              <a:rPr lang="en-US" sz="2800" b="1" strike="noStrike" spc="-1" dirty="0">
                <a:solidFill>
                  <a:srgbClr val="000000"/>
                </a:solidFill>
                <a:latin typeface="Rockwell"/>
              </a:rPr>
              <a:t>godine</a:t>
            </a:r>
            <a:endParaRPr lang="en-US" sz="2800" b="0" strike="noStrike" spc="-1" dirty="0">
              <a:solidFill>
                <a:srgbClr val="000000"/>
              </a:solidFill>
              <a:latin typeface="Rockwell"/>
            </a:endParaRPr>
          </a:p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želju za promjenom prijavljenoga ispita učenik prijavljuje ispitnoj koordinatorici</a:t>
            </a:r>
          </a:p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odluku o opravdanosti zamolbe donosi Školsko ispitno povjerenstvo</a:t>
            </a:r>
          </a:p>
        </p:txBody>
      </p:sp>
    </p:spTree>
    <p:extLst>
      <p:ext uri="{BB962C8B-B14F-4D97-AF65-F5344CB8AC3E}">
        <p14:creationId xmlns:p14="http://schemas.microsoft.com/office/powerpoint/2010/main" val="316715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TextShape 1"/>
          <p:cNvSpPr txBox="1"/>
          <p:nvPr/>
        </p:nvSpPr>
        <p:spPr>
          <a:xfrm>
            <a:off x="677160" y="484560"/>
            <a:ext cx="10450440" cy="16088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en-US" sz="5400" b="0" strike="noStrike" cap="all" spc="-1" dirty="0">
                <a:solidFill>
                  <a:srgbClr val="FF0000"/>
                </a:solidFill>
                <a:latin typeface="Rockwell Condensed"/>
              </a:rPr>
              <a:t>ODJAVA PRIJAVLJENIH ISPITA</a:t>
            </a:r>
            <a:endParaRPr lang="en-US" sz="5400" b="0" strike="noStrike" spc="-1" dirty="0">
              <a:solidFill>
                <a:srgbClr val="000000"/>
              </a:solidFill>
              <a:latin typeface="Rockwell"/>
            </a:endParaRPr>
          </a:p>
        </p:txBody>
      </p:sp>
      <p:sp>
        <p:nvSpPr>
          <p:cNvPr id="215" name="TextShape 2"/>
          <p:cNvSpPr txBox="1"/>
          <p:nvPr/>
        </p:nvSpPr>
        <p:spPr>
          <a:xfrm>
            <a:off x="677159" y="1150883"/>
            <a:ext cx="10989323" cy="5426317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9500" lnSpcReduction="10000"/>
          </a:bodyPr>
          <a:lstStyle/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endParaRPr lang="hr-HR" sz="2800" b="0" strike="noStrike" spc="-1" dirty="0" smtClean="0">
              <a:solidFill>
                <a:srgbClr val="000000"/>
              </a:solidFill>
              <a:latin typeface="Rockwell"/>
            </a:endParaRPr>
          </a:p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3100" b="0" strike="noStrike" spc="-1" dirty="0" smtClean="0">
                <a:solidFill>
                  <a:srgbClr val="000000"/>
                </a:solidFill>
                <a:latin typeface="Rockwell"/>
              </a:rPr>
              <a:t>polaganje </a:t>
            </a:r>
            <a:r>
              <a:rPr lang="en-US" sz="3100" b="0" strike="noStrike" spc="-1" dirty="0">
                <a:solidFill>
                  <a:srgbClr val="000000"/>
                </a:solidFill>
                <a:latin typeface="Rockwell"/>
              </a:rPr>
              <a:t>prijavljenih ispita učenik može odjaviti </a:t>
            </a:r>
            <a:r>
              <a:rPr lang="en-US" sz="3100" b="1" strike="noStrike" spc="-1" dirty="0">
                <a:solidFill>
                  <a:srgbClr val="000000"/>
                </a:solidFill>
                <a:latin typeface="Rockwell"/>
              </a:rPr>
              <a:t>najkasnije 30 dana prije početka ispitnoga roka, tj. do </a:t>
            </a:r>
            <a:r>
              <a:rPr lang="hr-HR" sz="3100" b="1" strike="noStrike" spc="-1" dirty="0" smtClean="0">
                <a:solidFill>
                  <a:srgbClr val="000000"/>
                </a:solidFill>
                <a:latin typeface="Rockwell"/>
              </a:rPr>
              <a:t>04</a:t>
            </a:r>
            <a:r>
              <a:rPr lang="en-US" sz="3100" b="1" strike="noStrike" spc="-1" dirty="0" smtClean="0">
                <a:solidFill>
                  <a:srgbClr val="000000"/>
                </a:solidFill>
                <a:latin typeface="Rockwell"/>
              </a:rPr>
              <a:t>. </a:t>
            </a:r>
            <a:r>
              <a:rPr lang="en-US" sz="3100" b="1" strike="noStrike" spc="-1" dirty="0" err="1">
                <a:solidFill>
                  <a:srgbClr val="000000"/>
                </a:solidFill>
                <a:latin typeface="Rockwell"/>
              </a:rPr>
              <a:t>svibnja</a:t>
            </a:r>
            <a:r>
              <a:rPr lang="en-US" sz="3100" b="1" strike="noStrike" spc="-1" dirty="0">
                <a:solidFill>
                  <a:srgbClr val="000000"/>
                </a:solidFill>
                <a:latin typeface="Rockwell"/>
              </a:rPr>
              <a:t> </a:t>
            </a:r>
            <a:r>
              <a:rPr lang="en-US" sz="3100" b="1" strike="noStrike" spc="-1" dirty="0" smtClean="0">
                <a:solidFill>
                  <a:srgbClr val="000000"/>
                </a:solidFill>
                <a:latin typeface="Rockwell"/>
              </a:rPr>
              <a:t>202</a:t>
            </a:r>
            <a:r>
              <a:rPr lang="hr-HR" sz="3100" b="1" spc="-1" dirty="0">
                <a:solidFill>
                  <a:srgbClr val="000000"/>
                </a:solidFill>
                <a:latin typeface="Rockwell"/>
              </a:rPr>
              <a:t>4</a:t>
            </a:r>
            <a:r>
              <a:rPr lang="en-US" sz="3100" b="1" strike="noStrike" spc="-1" dirty="0" smtClean="0">
                <a:solidFill>
                  <a:srgbClr val="000000"/>
                </a:solidFill>
                <a:latin typeface="Rockwell"/>
              </a:rPr>
              <a:t>. </a:t>
            </a:r>
            <a:r>
              <a:rPr lang="en-US" sz="3100" b="1" strike="noStrike" spc="-1" dirty="0">
                <a:solidFill>
                  <a:srgbClr val="000000"/>
                </a:solidFill>
                <a:latin typeface="Rockwell"/>
              </a:rPr>
              <a:t>godine</a:t>
            </a:r>
            <a:endParaRPr lang="en-US" sz="3100" b="0" strike="noStrike" spc="-1" dirty="0">
              <a:solidFill>
                <a:srgbClr val="000000"/>
              </a:solidFill>
              <a:latin typeface="Rockwell"/>
            </a:endParaRPr>
          </a:p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3100" b="0" strike="noStrike" spc="-1" dirty="0">
                <a:solidFill>
                  <a:srgbClr val="000000"/>
                </a:solidFill>
                <a:latin typeface="Rockwell"/>
              </a:rPr>
              <a:t>za odjavu prijavljenih ispita učenik se treba javiti ispitnoj koordinatorici</a:t>
            </a:r>
          </a:p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3100" b="0" strike="noStrike" spc="-1" dirty="0">
                <a:solidFill>
                  <a:srgbClr val="000000"/>
                </a:solidFill>
                <a:latin typeface="Rockwell"/>
              </a:rPr>
              <a:t>odluku o opravdanosti zamolbe donosi Školsko ispitno povjerenstvo</a:t>
            </a:r>
          </a:p>
        </p:txBody>
      </p:sp>
    </p:spTree>
    <p:extLst>
      <p:ext uri="{BB962C8B-B14F-4D97-AF65-F5344CB8AC3E}">
        <p14:creationId xmlns:p14="http://schemas.microsoft.com/office/powerpoint/2010/main" val="136045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TextShape 1"/>
          <p:cNvSpPr txBox="1"/>
          <p:nvPr/>
        </p:nvSpPr>
        <p:spPr>
          <a:xfrm>
            <a:off x="677160" y="1100667"/>
            <a:ext cx="9759612" cy="4940133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ako se ispit </a:t>
            </a:r>
            <a:r>
              <a:rPr lang="en-US" sz="2800" b="1" strike="noStrike" spc="-1" dirty="0">
                <a:solidFill>
                  <a:srgbClr val="000000"/>
                </a:solidFill>
                <a:latin typeface="Rockwell"/>
              </a:rPr>
              <a:t>ne odjavi u određenome roku i ako se ne prilože dokazi o opravdanosti </a:t>
            </a: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izostanaka u propisanim rokovima, smatra se da je ispitni rok iskorišten, a učenik tada </a:t>
            </a:r>
            <a:r>
              <a:rPr lang="en-US" sz="2800" b="1" strike="noStrike" spc="-1" dirty="0">
                <a:solidFill>
                  <a:srgbClr val="000000"/>
                </a:solidFill>
                <a:latin typeface="Rockwell"/>
              </a:rPr>
              <a:t>mora platiti naknadu troškova polaganja ispita</a:t>
            </a:r>
            <a:endParaRPr lang="en-US" sz="2800" b="0" strike="noStrike" spc="-1" dirty="0">
              <a:solidFill>
                <a:srgbClr val="000000"/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110959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/>
          <p:cNvSpPr>
            <a:spLocks noGrp="1"/>
          </p:cNvSpPr>
          <p:nvPr>
            <p:ph type="body"/>
          </p:nvPr>
        </p:nvSpPr>
        <p:spPr>
          <a:xfrm>
            <a:off x="1001883" y="180984"/>
            <a:ext cx="10126077" cy="5694883"/>
          </a:xfrm>
        </p:spPr>
        <p:txBody>
          <a:bodyPr/>
          <a:lstStyle/>
          <a:p>
            <a:r>
              <a:rPr lang="pl-PL" sz="2800" b="1" dirty="0">
                <a:latin typeface="Rockwell" panose="02060603020205020403" pitchFamily="18" charset="0"/>
              </a:rPr>
              <a:t>AAI@EduHr </a:t>
            </a:r>
            <a:r>
              <a:rPr lang="pl-PL" sz="2800" dirty="0">
                <a:latin typeface="Rockwell" panose="02060603020205020403" pitchFamily="18" charset="0"/>
              </a:rPr>
              <a:t>(korisnička</a:t>
            </a:r>
            <a:br>
              <a:rPr lang="pl-PL" sz="2800" dirty="0">
                <a:latin typeface="Rockwell" panose="02060603020205020403" pitchFamily="18" charset="0"/>
              </a:rPr>
            </a:br>
            <a:r>
              <a:rPr lang="pl-PL" sz="2800" dirty="0">
                <a:latin typeface="Rockwell" panose="02060603020205020403" pitchFamily="18" charset="0"/>
              </a:rPr>
              <a:t>oznaka i lozinka</a:t>
            </a:r>
            <a:r>
              <a:rPr lang="pl-PL" dirty="0"/>
              <a:t>) </a:t>
            </a:r>
            <a:br>
              <a:rPr lang="pl-PL" dirty="0"/>
            </a:br>
            <a:endParaRPr lang="hr-HR" dirty="0"/>
          </a:p>
          <a:p>
            <a:endParaRPr lang="hr-HR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/>
          </p:nvPr>
        </p:nvSpPr>
        <p:spPr>
          <a:xfrm>
            <a:off x="1001883" y="3863491"/>
            <a:ext cx="4908240" cy="2548390"/>
          </a:xfrm>
        </p:spPr>
        <p:txBody>
          <a:bodyPr/>
          <a:lstStyle/>
          <a:p>
            <a:r>
              <a:rPr lang="pl-PL" sz="2800" b="1" dirty="0">
                <a:latin typeface="Rockwell" panose="02060603020205020403" pitchFamily="18" charset="0"/>
              </a:rPr>
              <a:t>Polje za upis PIN-a</a:t>
            </a:r>
            <a:br>
              <a:rPr lang="pl-PL" sz="2800" b="1" dirty="0">
                <a:latin typeface="Rockwell" panose="02060603020205020403" pitchFamily="18" charset="0"/>
              </a:rPr>
            </a:br>
            <a:r>
              <a:rPr lang="pl-PL" sz="2800" b="1" dirty="0" smtClean="0">
                <a:latin typeface="Rockwell" panose="02060603020205020403" pitchFamily="18" charset="0"/>
              </a:rPr>
              <a:t>ostavlja se </a:t>
            </a:r>
            <a:r>
              <a:rPr lang="pl-PL" sz="2800" b="1" dirty="0">
                <a:latin typeface="Rockwell" panose="02060603020205020403" pitchFamily="18" charset="0"/>
              </a:rPr>
              <a:t>praznim </a:t>
            </a:r>
            <a:r>
              <a:rPr lang="pl-PL" sz="2800" dirty="0">
                <a:latin typeface="Rockwell" panose="02060603020205020403" pitchFamily="18" charset="0"/>
              </a:rPr>
              <a:t>te</a:t>
            </a:r>
            <a:br>
              <a:rPr lang="pl-PL" sz="2800" dirty="0">
                <a:latin typeface="Rockwell" panose="02060603020205020403" pitchFamily="18" charset="0"/>
              </a:rPr>
            </a:br>
            <a:r>
              <a:rPr lang="pl-PL" sz="2800" dirty="0">
                <a:latin typeface="Rockwell" panose="02060603020205020403" pitchFamily="18" charset="0"/>
              </a:rPr>
              <a:t>odmah </a:t>
            </a:r>
            <a:r>
              <a:rPr lang="pl-PL" sz="2800" dirty="0" smtClean="0">
                <a:latin typeface="Rockwell" panose="02060603020205020403" pitchFamily="18" charset="0"/>
              </a:rPr>
              <a:t>prelazi </a:t>
            </a:r>
            <a:r>
              <a:rPr lang="pl-PL" sz="2800" dirty="0">
                <a:latin typeface="Rockwell" panose="02060603020205020403" pitchFamily="18" charset="0"/>
              </a:rPr>
              <a:t>na</a:t>
            </a:r>
            <a:br>
              <a:rPr lang="pl-PL" sz="2800" dirty="0">
                <a:latin typeface="Rockwell" panose="02060603020205020403" pitchFamily="18" charset="0"/>
              </a:rPr>
            </a:br>
            <a:r>
              <a:rPr lang="pl-PL" sz="2800" dirty="0" smtClean="0">
                <a:latin typeface="Rockwell" panose="02060603020205020403" pitchFamily="18" charset="0"/>
              </a:rPr>
              <a:t> </a:t>
            </a:r>
            <a:r>
              <a:rPr lang="pl-PL" sz="2800" b="1" u="sng" dirty="0">
                <a:latin typeface="Rockwell" panose="02060603020205020403" pitchFamily="18" charset="0"/>
              </a:rPr>
              <a:t>Prijavi se</a:t>
            </a:r>
            <a:r>
              <a:rPr lang="pl-PL" sz="2800" dirty="0">
                <a:latin typeface="Rockwell" panose="02060603020205020403" pitchFamily="18" charset="0"/>
              </a:rPr>
              <a:t> </a:t>
            </a:r>
            <a:br>
              <a:rPr lang="pl-PL" sz="2800" dirty="0">
                <a:latin typeface="Rockwell" panose="02060603020205020403" pitchFamily="18" charset="0"/>
              </a:rPr>
            </a:br>
            <a:endParaRPr lang="hr-HR" sz="2800" dirty="0">
              <a:latin typeface="Rockwell" panose="02060603020205020403" pitchFamily="18" charset="0"/>
            </a:endParaRPr>
          </a:p>
          <a:p>
            <a:endParaRPr lang="hr-HR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4040" y="2121480"/>
            <a:ext cx="4903920" cy="4047480"/>
          </a:xfrm>
          <a:prstGeom prst="rect">
            <a:avLst/>
          </a:prstGeom>
        </p:spPr>
      </p:pic>
      <p:cxnSp>
        <p:nvCxnSpPr>
          <p:cNvPr id="8" name="Ravni poveznik sa strelicom 7"/>
          <p:cNvCxnSpPr/>
          <p:nvPr/>
        </p:nvCxnSpPr>
        <p:spPr>
          <a:xfrm>
            <a:off x="4762370" y="2557423"/>
            <a:ext cx="4245167" cy="121575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sa strelicom 10"/>
          <p:cNvCxnSpPr/>
          <p:nvPr/>
        </p:nvCxnSpPr>
        <p:spPr>
          <a:xfrm>
            <a:off x="3524040" y="3087360"/>
            <a:ext cx="5329500" cy="124619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61309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92667" y="737674"/>
            <a:ext cx="10535293" cy="609398"/>
          </a:xfrm>
        </p:spPr>
        <p:txBody>
          <a:bodyPr/>
          <a:lstStyle/>
          <a:p>
            <a:r>
              <a:rPr lang="hr-HR" dirty="0" smtClean="0">
                <a:solidFill>
                  <a:srgbClr val="FF0000"/>
                </a:solidFill>
                <a:latin typeface="Rockwell Condensed" panose="02060603050405020104" pitchFamily="18" charset="0"/>
              </a:rPr>
              <a:t>Pomoć i podrška</a:t>
            </a:r>
            <a:endParaRPr lang="hr-HR" dirty="0">
              <a:solidFill>
                <a:srgbClr val="FF0000"/>
              </a:solidFill>
              <a:latin typeface="Rockwell Condensed" panose="02060603050405020104" pitchFamily="18" charset="0"/>
            </a:endParaRPr>
          </a:p>
        </p:txBody>
      </p:sp>
      <p:sp>
        <p:nvSpPr>
          <p:cNvPr id="4" name="Podnaslov 3"/>
          <p:cNvSpPr>
            <a:spLocks noGrp="1"/>
          </p:cNvSpPr>
          <p:nvPr>
            <p:ph type="subTitle"/>
          </p:nvPr>
        </p:nvSpPr>
        <p:spPr>
          <a:xfrm>
            <a:off x="440267" y="379324"/>
            <a:ext cx="10687693" cy="6555641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r-HR" sz="2800" dirty="0" smtClean="0">
              <a:latin typeface="Rockwell" panose="02060603020205020403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r-HR" sz="2800" dirty="0">
              <a:latin typeface="Rockwell" panose="02060603020205020403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800" dirty="0" smtClean="0">
                <a:latin typeface="Rockwell" panose="02060603020205020403" pitchFamily="18" charset="0"/>
              </a:rPr>
              <a:t>ukoliko </a:t>
            </a:r>
            <a:r>
              <a:rPr lang="hr-HR" sz="2800" dirty="0">
                <a:latin typeface="Rockwell" panose="02060603020205020403" pitchFamily="18" charset="0"/>
              </a:rPr>
              <a:t>imate dvojbi, pitanja ili problema vezanih uz prijavu, odjavu </a:t>
            </a:r>
            <a:r>
              <a:rPr lang="hr-HR" sz="2800" dirty="0" smtClean="0">
                <a:latin typeface="Rockwell" panose="02060603020205020403" pitchFamily="18" charset="0"/>
              </a:rPr>
              <a:t>ili polaganje </a:t>
            </a:r>
            <a:r>
              <a:rPr lang="hr-HR" sz="2800" dirty="0">
                <a:latin typeface="Rockwell" panose="02060603020205020403" pitchFamily="18" charset="0"/>
              </a:rPr>
              <a:t>ispita državne </a:t>
            </a:r>
            <a:r>
              <a:rPr lang="hr-HR" sz="2800" dirty="0" smtClean="0">
                <a:latin typeface="Rockwell" panose="02060603020205020403" pitchFamily="18" charset="0"/>
              </a:rPr>
              <a:t>mature </a:t>
            </a:r>
            <a:r>
              <a:rPr lang="hr-HR" sz="2800" b="1" dirty="0" smtClean="0">
                <a:latin typeface="Rockwell" panose="02060603020205020403" pitchFamily="18" charset="0"/>
              </a:rPr>
              <a:t>javiti </a:t>
            </a:r>
            <a:r>
              <a:rPr lang="hr-HR" sz="2800" b="1" dirty="0">
                <a:latin typeface="Rockwell" panose="02060603020205020403" pitchFamily="18" charset="0"/>
              </a:rPr>
              <a:t>se ispitnoj koordinatorici </a:t>
            </a:r>
            <a:r>
              <a:rPr lang="hr-HR" sz="2800" b="1" dirty="0" smtClean="0">
                <a:latin typeface="Rockwell" panose="02060603020205020403" pitchFamily="18" charset="0"/>
              </a:rPr>
              <a:t>Škole na adresu e-pošte: </a:t>
            </a:r>
            <a:r>
              <a:rPr lang="hr-HR" sz="2800" b="1" smtClean="0">
                <a:solidFill>
                  <a:srgbClr val="0070C0"/>
                </a:solidFill>
                <a:latin typeface="Rockwell" panose="02060603020205020403" pitchFamily="18" charset="0"/>
              </a:rPr>
              <a:t>anda.varnica@skole</a:t>
            </a:r>
            <a:r>
              <a:rPr lang="hr-HR" sz="2800" b="1" smtClean="0">
                <a:solidFill>
                  <a:schemeClr val="accent1">
                    <a:lumMod val="75000"/>
                  </a:schemeClr>
                </a:solidFill>
                <a:latin typeface="Rockwell" panose="02060603020205020403" pitchFamily="18" charset="0"/>
              </a:rPr>
              <a:t>.hr</a:t>
            </a:r>
            <a:r>
              <a:rPr lang="hr-HR" sz="2800" b="1" smtClean="0">
                <a:latin typeface="Rockwell" panose="02060603020205020403" pitchFamily="18" charset="0"/>
              </a:rPr>
              <a:t>   ili </a:t>
            </a:r>
            <a:r>
              <a:rPr lang="hr-HR" sz="2800" b="1" dirty="0" smtClean="0">
                <a:latin typeface="Rockwell" panose="02060603020205020403" pitchFamily="18" charset="0"/>
              </a:rPr>
              <a:t>na broj mobilnog telefona:  </a:t>
            </a:r>
          </a:p>
          <a:p>
            <a:pPr>
              <a:lnSpc>
                <a:spcPct val="150000"/>
              </a:lnSpc>
            </a:pPr>
            <a:r>
              <a:rPr lang="hr-HR" sz="2800" b="1" dirty="0" smtClean="0">
                <a:latin typeface="Rockwell" panose="02060603020205020403" pitchFamily="18" charset="0"/>
              </a:rPr>
              <a:t>     091 505 43 19                 </a:t>
            </a:r>
            <a:r>
              <a:rPr lang="hr-HR" b="1" dirty="0">
                <a:latin typeface="Rockwell" panose="02060603020205020403" pitchFamily="18" charset="0"/>
              </a:rPr>
              <a:t/>
            </a:r>
            <a:br>
              <a:rPr lang="hr-HR" b="1" dirty="0">
                <a:latin typeface="Rockwell" panose="02060603020205020403" pitchFamily="18" charset="0"/>
              </a:rPr>
            </a:br>
            <a:r>
              <a:rPr lang="hr-HR" dirty="0">
                <a:latin typeface="Rockwell" panose="02060603020205020403" pitchFamily="18" charset="0"/>
              </a:rPr>
              <a:t/>
            </a:r>
            <a:br>
              <a:rPr lang="hr-HR" dirty="0">
                <a:latin typeface="Rockwell" panose="02060603020205020403" pitchFamily="18" charset="0"/>
              </a:rPr>
            </a:br>
            <a:endParaRPr lang="hr-HR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64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24933" y="984281"/>
            <a:ext cx="10603027" cy="60939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hr-HR" dirty="0" smtClean="0">
                <a:solidFill>
                  <a:srgbClr val="FF0000"/>
                </a:solidFill>
                <a:latin typeface="Rockwell Condensed" panose="02060603050405020104" pitchFamily="18" charset="0"/>
              </a:rPr>
              <a:t>ZADATCI-VAŽNO!!!</a:t>
            </a:r>
            <a:endParaRPr lang="hr-HR" dirty="0">
              <a:solidFill>
                <a:srgbClr val="FF0000"/>
              </a:solidFill>
              <a:latin typeface="Rockwell Condensed" panose="02060603050405020104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/>
          </p:nvPr>
        </p:nvSpPr>
        <p:spPr>
          <a:xfrm>
            <a:off x="237067" y="-985442"/>
            <a:ext cx="11700933" cy="9079409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endParaRPr lang="hr-HR" b="1" dirty="0" smtClean="0">
              <a:latin typeface="Rockwell" panose="02060603020205020403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r-HR" sz="2800" b="1" dirty="0" smtClean="0">
              <a:latin typeface="Rockwell" panose="02060603020205020403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r-HR" sz="2800" b="1" dirty="0" smtClean="0">
              <a:latin typeface="Rockwell" panose="02060603020205020403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r-HR" sz="2800" b="1" dirty="0" smtClean="0">
              <a:latin typeface="Rockwell" panose="02060603020205020403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800" b="1" dirty="0">
                <a:latin typeface="Rockwell" panose="02060603020205020403" pitchFamily="18" charset="0"/>
              </a:rPr>
              <a:t>p</a:t>
            </a:r>
            <a:r>
              <a:rPr lang="hr-HR" sz="2800" b="1" dirty="0" smtClean="0">
                <a:latin typeface="Rockwell" panose="02060603020205020403" pitchFamily="18" charset="0"/>
              </a:rPr>
              <a:t>rijaviti se u Sustav (</a:t>
            </a:r>
            <a:r>
              <a:rPr lang="hr-HR" sz="2800" dirty="0" smtClean="0">
                <a:latin typeface="Rockwell" panose="02060603020205020403" pitchFamily="18" charset="0"/>
              </a:rPr>
              <a:t>„primiti”</a:t>
            </a:r>
            <a:r>
              <a:rPr lang="hr-HR" sz="2800" b="1" dirty="0" smtClean="0">
                <a:latin typeface="Rockwell" panose="02060603020205020403" pitchFamily="18" charset="0"/>
              </a:rPr>
              <a:t> PIN </a:t>
            </a:r>
            <a:r>
              <a:rPr lang="hr-HR" sz="2800" b="1" dirty="0">
                <a:latin typeface="Rockwell" panose="02060603020205020403" pitchFamily="18" charset="0"/>
              </a:rPr>
              <a:t>i </a:t>
            </a:r>
            <a:r>
              <a:rPr lang="hr-HR" sz="2800" b="1" dirty="0" smtClean="0">
                <a:latin typeface="Rockwell" panose="02060603020205020403" pitchFamily="18" charset="0"/>
              </a:rPr>
              <a:t>TAN)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800" b="1" dirty="0" smtClean="0">
                <a:latin typeface="Rockwell" panose="02060603020205020403" pitchFamily="18" charset="0"/>
              </a:rPr>
              <a:t>potvrditi </a:t>
            </a:r>
            <a:r>
              <a:rPr lang="hr-HR" sz="2800" b="1" dirty="0">
                <a:latin typeface="Rockwell" panose="02060603020205020403" pitchFamily="18" charset="0"/>
              </a:rPr>
              <a:t>osobne podatke </a:t>
            </a:r>
            <a:r>
              <a:rPr lang="hr-HR" sz="2800" dirty="0" smtClean="0">
                <a:latin typeface="Rockwell" panose="02060603020205020403" pitchFamily="18" charset="0"/>
              </a:rPr>
              <a:t>ako su potpuni i točni (ako nisu, </a:t>
            </a:r>
            <a:r>
              <a:rPr lang="hr-HR" sz="2800" dirty="0">
                <a:latin typeface="Rockwell" panose="02060603020205020403" pitchFamily="18" charset="0"/>
              </a:rPr>
              <a:t>poslati e-mail </a:t>
            </a:r>
            <a:r>
              <a:rPr lang="hr-HR" sz="2800" dirty="0" smtClean="0">
                <a:latin typeface="Rockwell" panose="02060603020205020403" pitchFamily="18" charset="0"/>
              </a:rPr>
              <a:t>ispitnoj koordinatorici </a:t>
            </a:r>
            <a:r>
              <a:rPr lang="hr-HR" sz="2800" dirty="0">
                <a:latin typeface="Rockwell" panose="02060603020205020403" pitchFamily="18" charset="0"/>
              </a:rPr>
              <a:t>Škole s točno </a:t>
            </a:r>
            <a:r>
              <a:rPr lang="hr-HR" sz="2800" dirty="0" smtClean="0">
                <a:latin typeface="Rockwell" panose="02060603020205020403" pitchFamily="18" charset="0"/>
              </a:rPr>
              <a:t>naznačenom pogreškom i/ili podatcima koji nedostaju)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800" dirty="0">
                <a:latin typeface="Rockwell" panose="02060603020205020403" pitchFamily="18" charset="0"/>
              </a:rPr>
              <a:t>n</a:t>
            </a:r>
            <a:r>
              <a:rPr lang="hr-HR" sz="2800" dirty="0" smtClean="0">
                <a:latin typeface="Rockwell" panose="02060603020205020403" pitchFamily="18" charset="0"/>
              </a:rPr>
              <a:t>akon uvida u svjedodžbe </a:t>
            </a:r>
            <a:r>
              <a:rPr lang="hr-HR" sz="2800" b="1" dirty="0" smtClean="0">
                <a:latin typeface="Rockwell" panose="02060603020205020403" pitchFamily="18" charset="0"/>
              </a:rPr>
              <a:t>potvrditi </a:t>
            </a:r>
            <a:r>
              <a:rPr lang="hr-HR" sz="2800" b="1" dirty="0">
                <a:latin typeface="Rockwell" panose="02060603020205020403" pitchFamily="18" charset="0"/>
              </a:rPr>
              <a:t>ocjene prvog, drugog i trećeg </a:t>
            </a:r>
            <a:r>
              <a:rPr lang="hr-HR" sz="2800" b="1" dirty="0" smtClean="0">
                <a:latin typeface="Rockwell" panose="02060603020205020403" pitchFamily="18" charset="0"/>
              </a:rPr>
              <a:t>razreda</a:t>
            </a:r>
            <a:r>
              <a:rPr lang="hr-HR" sz="2800" dirty="0" smtClean="0">
                <a:latin typeface="Rockwell" panose="02060603020205020403" pitchFamily="18" charset="0"/>
              </a:rPr>
              <a:t> </a:t>
            </a:r>
            <a:r>
              <a:rPr lang="hr-HR" sz="2800" dirty="0">
                <a:latin typeface="Rockwell" panose="02060603020205020403" pitchFamily="18" charset="0"/>
              </a:rPr>
              <a:t>ako </a:t>
            </a:r>
            <a:r>
              <a:rPr lang="hr-HR" sz="2800" dirty="0" smtClean="0">
                <a:latin typeface="Rockwell" panose="02060603020205020403" pitchFamily="18" charset="0"/>
              </a:rPr>
              <a:t>su točne (ako nisu, </a:t>
            </a:r>
            <a:r>
              <a:rPr lang="hr-HR" sz="2800" dirty="0">
                <a:latin typeface="Rockwell" panose="02060603020205020403" pitchFamily="18" charset="0"/>
              </a:rPr>
              <a:t>poslati  e-mail ispitnoj koordinatorici Škole s točno naznačenom </a:t>
            </a:r>
            <a:r>
              <a:rPr lang="hr-HR" sz="2800" dirty="0" smtClean="0">
                <a:latin typeface="Rockwell" panose="02060603020205020403" pitchFamily="18" charset="0"/>
              </a:rPr>
              <a:t>pogreškom)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800" b="1" dirty="0" smtClean="0">
                <a:latin typeface="Rockwell" panose="02060603020205020403" pitchFamily="18" charset="0"/>
              </a:rPr>
              <a:t>prijaviti probne ispite državne mature</a:t>
            </a:r>
          </a:p>
          <a:p>
            <a:pPr>
              <a:lnSpc>
                <a:spcPct val="150000"/>
              </a:lnSpc>
            </a:pPr>
            <a:r>
              <a:rPr lang="hr-HR" sz="2800" dirty="0">
                <a:latin typeface="Rockwell" panose="02060603020205020403" pitchFamily="18" charset="0"/>
              </a:rPr>
              <a:t/>
            </a:r>
            <a:br>
              <a:rPr lang="hr-HR" sz="2800" dirty="0">
                <a:latin typeface="Rockwell" panose="02060603020205020403" pitchFamily="18" charset="0"/>
              </a:rPr>
            </a:br>
            <a:endParaRPr lang="hr-HR" sz="2800" dirty="0" smtClean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16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/>
          </p:nvPr>
        </p:nvSpPr>
        <p:spPr>
          <a:xfrm>
            <a:off x="203200" y="-64552"/>
            <a:ext cx="11700933" cy="784830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r-HR" sz="2800" dirty="0">
                <a:latin typeface="Rockwell" panose="02060603020205020403" pitchFamily="18" charset="0"/>
              </a:rPr>
              <a:t/>
            </a:r>
            <a:br>
              <a:rPr lang="hr-HR" sz="2800" dirty="0">
                <a:latin typeface="Rockwell" panose="02060603020205020403" pitchFamily="18" charset="0"/>
              </a:rPr>
            </a:br>
            <a:r>
              <a:rPr lang="hr-HR" sz="2800" dirty="0">
                <a:latin typeface="Rockwell" panose="02060603020205020403" pitchFamily="18" charset="0"/>
              </a:rPr>
              <a:t>• </a:t>
            </a:r>
            <a:r>
              <a:rPr lang="hr-HR" sz="2800" b="1" dirty="0" smtClean="0">
                <a:latin typeface="Rockwell" panose="02060603020205020403" pitchFamily="18" charset="0"/>
              </a:rPr>
              <a:t>proučiti </a:t>
            </a:r>
            <a:r>
              <a:rPr lang="hr-HR" sz="2800" b="1" dirty="0">
                <a:latin typeface="Rockwell" panose="02060603020205020403" pitchFamily="18" charset="0"/>
              </a:rPr>
              <a:t>uvjete studijskih programa </a:t>
            </a:r>
            <a:r>
              <a:rPr lang="hr-HR" sz="2800" dirty="0">
                <a:latin typeface="Rockwell" panose="02060603020205020403" pitchFamily="18" charset="0"/>
              </a:rPr>
              <a:t>za novu </a:t>
            </a:r>
            <a:r>
              <a:rPr lang="hr-HR" sz="2800" dirty="0" smtClean="0">
                <a:latin typeface="Rockwell" panose="02060603020205020403" pitchFamily="18" charset="0"/>
              </a:rPr>
              <a:t>2023./2024. </a:t>
            </a:r>
            <a:r>
              <a:rPr lang="hr-HR" sz="2800" dirty="0">
                <a:latin typeface="Rockwell" panose="02060603020205020403" pitchFamily="18" charset="0"/>
              </a:rPr>
              <a:t>akademsku godinu </a:t>
            </a:r>
            <a:r>
              <a:rPr lang="hr-HR" sz="2800" dirty="0" smtClean="0">
                <a:latin typeface="Rockwell" panose="02060603020205020403" pitchFamily="18" charset="0"/>
              </a:rPr>
              <a:t>radi </a:t>
            </a:r>
            <a:r>
              <a:rPr lang="hr-HR" sz="2800" dirty="0">
                <a:latin typeface="Rockwell" panose="02060603020205020403" pitchFamily="18" charset="0"/>
              </a:rPr>
              <a:t>lakšeg odabira razina </a:t>
            </a:r>
            <a:r>
              <a:rPr lang="hr-HR" sz="2800" dirty="0" smtClean="0">
                <a:latin typeface="Rockwell" panose="02060603020205020403" pitchFamily="18" charset="0"/>
              </a:rPr>
              <a:t>obveznih </a:t>
            </a:r>
            <a:r>
              <a:rPr lang="hr-HR" sz="2800" dirty="0">
                <a:latin typeface="Rockwell" panose="02060603020205020403" pitchFamily="18" charset="0"/>
              </a:rPr>
              <a:t>predmeta i </a:t>
            </a:r>
            <a:r>
              <a:rPr lang="hr-HR" sz="2800" dirty="0" smtClean="0">
                <a:latin typeface="Rockwell" panose="02060603020205020403" pitchFamily="18" charset="0"/>
              </a:rPr>
              <a:t>odabira izbornih predmeta</a:t>
            </a:r>
            <a:r>
              <a:rPr lang="hr-HR" sz="2800" dirty="0">
                <a:latin typeface="Rockwell" panose="02060603020205020403" pitchFamily="18" charset="0"/>
              </a:rPr>
              <a:t/>
            </a:r>
            <a:br>
              <a:rPr lang="hr-HR" sz="2800" dirty="0">
                <a:latin typeface="Rockwell" panose="02060603020205020403" pitchFamily="18" charset="0"/>
              </a:rPr>
            </a:br>
            <a:r>
              <a:rPr lang="hr-HR" sz="2800" dirty="0">
                <a:latin typeface="Rockwell" panose="02060603020205020403" pitchFamily="18" charset="0"/>
              </a:rPr>
              <a:t>• </a:t>
            </a:r>
            <a:r>
              <a:rPr lang="hr-HR" sz="2800" b="1" dirty="0" smtClean="0">
                <a:latin typeface="Rockwell" panose="02060603020205020403" pitchFamily="18" charset="0"/>
              </a:rPr>
              <a:t>učenici s teškoćama javiti se ispitnoj koordinatorici (molim </a:t>
            </a:r>
            <a:r>
              <a:rPr lang="hr-HR" sz="2800" b="1" dirty="0">
                <a:latin typeface="Rockwell" panose="02060603020205020403" pitchFamily="18" charset="0"/>
              </a:rPr>
              <a:t>da to </a:t>
            </a:r>
            <a:r>
              <a:rPr lang="hr-HR" sz="2800" b="1" dirty="0" smtClean="0">
                <a:latin typeface="Rockwell" panose="02060603020205020403" pitchFamily="18" charset="0"/>
              </a:rPr>
              <a:t>učine </a:t>
            </a:r>
            <a:r>
              <a:rPr lang="hr-HR" sz="2800" b="1" dirty="0">
                <a:latin typeface="Rockwell" panose="02060603020205020403" pitchFamily="18" charset="0"/>
              </a:rPr>
              <a:t>do 5</a:t>
            </a:r>
            <a:r>
              <a:rPr lang="hr-HR" sz="2800" b="1" dirty="0" smtClean="0">
                <a:latin typeface="Rockwell" panose="02060603020205020403" pitchFamily="18" charset="0"/>
              </a:rPr>
              <a:t>. </a:t>
            </a:r>
            <a:r>
              <a:rPr lang="hr-HR" sz="2800" b="1" dirty="0">
                <a:latin typeface="Rockwell" panose="02060603020205020403" pitchFamily="18" charset="0"/>
              </a:rPr>
              <a:t>prosinca </a:t>
            </a:r>
            <a:r>
              <a:rPr lang="hr-HR" sz="2800" b="1" dirty="0" smtClean="0">
                <a:latin typeface="Rockwell" panose="02060603020205020403" pitchFamily="18" charset="0"/>
              </a:rPr>
              <a:t>2023.) </a:t>
            </a:r>
            <a:r>
              <a:rPr lang="hr-HR" sz="2800" b="1" dirty="0">
                <a:latin typeface="Rockwell" panose="02060603020205020403" pitchFamily="18" charset="0"/>
              </a:rPr>
              <a:t>radi ostvarivanja prava na prilagodbu ispitne tehnologije</a:t>
            </a:r>
            <a:r>
              <a:rPr lang="hr-HR" sz="2800" dirty="0" smtClean="0">
                <a:latin typeface="Rockwell" panose="02060603020205020403" pitchFamily="18" charset="0"/>
              </a:rPr>
              <a:t>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800" b="1" dirty="0">
                <a:latin typeface="Rockwell" panose="02060603020205020403" pitchFamily="18" charset="0"/>
              </a:rPr>
              <a:t>p</a:t>
            </a:r>
            <a:r>
              <a:rPr lang="hr-HR" sz="2800" b="1" dirty="0" smtClean="0">
                <a:latin typeface="Rockwell" panose="02060603020205020403" pitchFamily="18" charset="0"/>
              </a:rPr>
              <a:t>rijaviti ispite redovne državne mature</a:t>
            </a:r>
          </a:p>
          <a:p>
            <a:pPr>
              <a:lnSpc>
                <a:spcPct val="150000"/>
              </a:lnSpc>
            </a:pPr>
            <a:endParaRPr lang="hr-HR" sz="2800" b="1" dirty="0" smtClean="0">
              <a:latin typeface="Rockwell" panose="02060603020205020403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hr-HR" dirty="0" smtClean="0">
                <a:latin typeface="Rockwell" panose="02060603020205020403" pitchFamily="18" charset="0"/>
              </a:rPr>
              <a:t/>
            </a:r>
            <a:br>
              <a:rPr lang="hr-HR" dirty="0" smtClean="0">
                <a:latin typeface="Rockwell" panose="02060603020205020403" pitchFamily="18" charset="0"/>
              </a:rPr>
            </a:br>
            <a:endParaRPr lang="hr-HR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29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644051" cy="2169069"/>
          </a:xfrm>
        </p:spPr>
        <p:txBody>
          <a:bodyPr>
            <a:normAutofit/>
          </a:bodyPr>
          <a:lstStyle/>
          <a:p>
            <a:r>
              <a:rPr lang="hr-HR" b="1" dirty="0" smtClean="0"/>
              <a:t>Kontinuirano pratiti sve informacije koje su objavljene na mrežnim stranicama i stranicama škole</a:t>
            </a:r>
            <a:endParaRPr lang="hr-HR" b="1" dirty="0"/>
          </a:p>
        </p:txBody>
      </p:sp>
      <p:sp>
        <p:nvSpPr>
          <p:cNvPr id="3" name="Pravokutnik 2"/>
          <p:cNvSpPr/>
          <p:nvPr/>
        </p:nvSpPr>
        <p:spPr>
          <a:xfrm>
            <a:off x="3048000" y="2759586"/>
            <a:ext cx="6096000" cy="13388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r-HR" dirty="0">
                <a:solidFill>
                  <a:schemeClr val="bg1"/>
                </a:solidFill>
                <a:latin typeface="Rockwell" panose="02060603020205020403" pitchFamily="18" charset="0"/>
                <a:hlinkClick r:id="rId2"/>
              </a:rPr>
              <a:t>www.postani-student.hr</a:t>
            </a:r>
            <a:r>
              <a:rPr lang="hr-HR" dirty="0">
                <a:solidFill>
                  <a:schemeClr val="bg1"/>
                </a:solidFill>
                <a:latin typeface="Rockwell" panose="02060603020205020403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hr-HR" dirty="0">
                <a:solidFill>
                  <a:schemeClr val="bg1"/>
                </a:solidFill>
                <a:latin typeface="Rockwell" panose="02060603020205020403" pitchFamily="18" charset="0"/>
                <a:hlinkClick r:id="rId3"/>
              </a:rPr>
              <a:t>www.ncvvo.hr</a:t>
            </a:r>
            <a:r>
              <a:rPr lang="hr-HR" dirty="0">
                <a:solidFill>
                  <a:schemeClr val="bg1"/>
                </a:solidFill>
                <a:latin typeface="Rockwell" panose="02060603020205020403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hr-HR" dirty="0">
                <a:solidFill>
                  <a:schemeClr val="bg1"/>
                </a:solidFill>
                <a:latin typeface="Rockwell" panose="02060603020205020403" pitchFamily="18" charset="0"/>
                <a:hlinkClick r:id="rId4"/>
              </a:rPr>
              <a:t>www.studij.hr</a:t>
            </a:r>
            <a:r>
              <a:rPr lang="hr-HR" dirty="0">
                <a:solidFill>
                  <a:schemeClr val="bg1"/>
                </a:solidFill>
                <a:latin typeface="Rockwell" panose="02060603020205020403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10938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9920" y="984281"/>
            <a:ext cx="10058040" cy="609398"/>
          </a:xfrm>
        </p:spPr>
        <p:txBody>
          <a:bodyPr/>
          <a:lstStyle/>
          <a:p>
            <a:r>
              <a:rPr lang="hr-HR" dirty="0" smtClean="0">
                <a:latin typeface="Rockwell Condensed" panose="02060603050405020104" pitchFamily="18" charset="0"/>
              </a:rPr>
              <a:t>Dodatne informacije</a:t>
            </a:r>
            <a:endParaRPr lang="hr-HR" dirty="0">
              <a:latin typeface="Rockwell Condensed" panose="02060603050405020104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/>
          </p:nvPr>
        </p:nvSpPr>
        <p:spPr>
          <a:xfrm>
            <a:off x="812800" y="1593679"/>
            <a:ext cx="10315160" cy="3827176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r-HR" sz="2800" b="1" dirty="0">
                <a:solidFill>
                  <a:srgbClr val="FF0000"/>
                </a:solidFill>
                <a:latin typeface="Rockwell" panose="02060603020205020403" pitchFamily="18" charset="0"/>
              </a:rPr>
              <a:t>mrežne stranice visokih učilišta </a:t>
            </a:r>
            <a:r>
              <a:rPr lang="hr-HR" sz="2800" dirty="0">
                <a:latin typeface="Rockwell" panose="02060603020205020403" pitchFamily="18" charset="0"/>
              </a:rPr>
              <a:t>koje učenici žele upisati (</a:t>
            </a:r>
            <a:r>
              <a:rPr lang="hr-HR" sz="2800" dirty="0" smtClean="0">
                <a:latin typeface="Rockwell" panose="02060603020205020403" pitchFamily="18" charset="0"/>
              </a:rPr>
              <a:t>informacije </a:t>
            </a:r>
            <a:r>
              <a:rPr lang="hr-HR" sz="2800" dirty="0">
                <a:latin typeface="Rockwell" panose="02060603020205020403" pitchFamily="18" charset="0"/>
              </a:rPr>
              <a:t>o</a:t>
            </a:r>
            <a:r>
              <a:rPr lang="hr-HR" sz="2800" dirty="0" smtClean="0">
                <a:latin typeface="Rockwell" panose="02060603020205020403" pitchFamily="18" charset="0"/>
              </a:rPr>
              <a:t> dodatnim </a:t>
            </a:r>
            <a:r>
              <a:rPr lang="hr-HR" sz="2800" dirty="0">
                <a:latin typeface="Rockwell" panose="02060603020205020403" pitchFamily="18" charset="0"/>
              </a:rPr>
              <a:t>provjerama, dostavljanju dokumentacije, upisima)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3745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1623439"/>
              </p:ext>
            </p:extLst>
          </p:nvPr>
        </p:nvGraphicFramePr>
        <p:xfrm>
          <a:off x="1528354" y="-350552"/>
          <a:ext cx="9483635" cy="7208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Acrobat Document" r:id="rId3" imgW="8181792" imgH="11506173" progId="AcroExch.Document.DC">
                  <p:embed/>
                </p:oleObj>
              </mc:Choice>
              <mc:Fallback>
                <p:oleObj name="Acrobat Document" r:id="rId3" imgW="8181792" imgH="11506173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8354" y="-350552"/>
                        <a:ext cx="9483635" cy="72085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69869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92434" y="1201996"/>
            <a:ext cx="10058040" cy="609398"/>
          </a:xfrm>
        </p:spPr>
        <p:txBody>
          <a:bodyPr/>
          <a:lstStyle/>
          <a:p>
            <a:r>
              <a:rPr lang="hr-H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pažnji!!!!!!</a:t>
            </a:r>
            <a:r>
              <a:rPr lang="hr-HR" b="1" i="1" dirty="0" smtClean="0"/>
              <a:t> </a:t>
            </a:r>
            <a:r>
              <a:rPr lang="hr-HR" i="1" dirty="0" smtClean="0"/>
              <a:t>                      </a:t>
            </a:r>
            <a:endParaRPr lang="hr-HR" i="1" dirty="0"/>
          </a:p>
        </p:txBody>
      </p:sp>
    </p:spTree>
    <p:extLst>
      <p:ext uri="{BB962C8B-B14F-4D97-AF65-F5344CB8AC3E}">
        <p14:creationId xmlns:p14="http://schemas.microsoft.com/office/powerpoint/2010/main" val="2897655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extShape 1"/>
          <p:cNvSpPr txBox="1"/>
          <p:nvPr/>
        </p:nvSpPr>
        <p:spPr>
          <a:xfrm>
            <a:off x="677159" y="752039"/>
            <a:ext cx="11074573" cy="5680291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kada se učenik prvi put prijavi na 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Rockwell"/>
              </a:rPr>
              <a:t>stranicu</a:t>
            </a:r>
            <a:endParaRPr lang="hr-HR" sz="2800" b="0" strike="noStrike" spc="-1" dirty="0" smtClean="0">
              <a:solidFill>
                <a:srgbClr val="000000"/>
              </a:solidFill>
              <a:latin typeface="Rockwell"/>
            </a:endParaRPr>
          </a:p>
          <a:p>
            <a:pPr marL="36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</a:pPr>
            <a:r>
              <a:rPr lang="en-US" sz="2800" b="0" strike="noStrike" spc="-1" dirty="0" smtClean="0">
                <a:solidFill>
                  <a:srgbClr val="000000"/>
                </a:solidFill>
                <a:latin typeface="Rockwell"/>
              </a:rPr>
              <a:t> </a:t>
            </a:r>
            <a:r>
              <a:rPr lang="en-US" sz="2800" b="0" u="sng" strike="noStrike" spc="-1" dirty="0">
                <a:solidFill>
                  <a:srgbClr val="CC9900"/>
                </a:solidFill>
                <a:uFillTx/>
                <a:latin typeface="Rockwell"/>
                <a:hlinkClick r:id="rId2"/>
              </a:rPr>
              <a:t>www.postani-student.hr</a:t>
            </a: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 svojom korisničkom oznakom i lozinkom, treba upisati ispravan broj svojega mobitela na koji želi SMS-om primiti PIN i 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Rockwell"/>
              </a:rPr>
              <a:t>TAN</a:t>
            </a:r>
            <a:endParaRPr lang="hr-HR" sz="2800" b="0" strike="noStrike" spc="-1" dirty="0" smtClean="0">
              <a:solidFill>
                <a:srgbClr val="000000"/>
              </a:solidFill>
              <a:latin typeface="Rockwell"/>
            </a:endParaRPr>
          </a:p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2800" b="1" spc="-1" dirty="0">
                <a:solidFill>
                  <a:srgbClr val="000000"/>
                </a:solidFill>
                <a:latin typeface="Rockwell"/>
              </a:rPr>
              <a:t>PIN </a:t>
            </a:r>
            <a:r>
              <a:rPr lang="en-US" sz="2800" spc="-1" dirty="0">
                <a:solidFill>
                  <a:srgbClr val="000000"/>
                </a:solidFill>
                <a:latin typeface="Rockwell"/>
              </a:rPr>
              <a:t>je osobni identifikacijski broj koji služi za dodatnu zaštitu i privatnost podataka svakoga učenika</a:t>
            </a:r>
          </a:p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2800" b="1" spc="-1" dirty="0">
                <a:solidFill>
                  <a:srgbClr val="000000"/>
                </a:solidFill>
                <a:latin typeface="Rockwell"/>
              </a:rPr>
              <a:t>TAN</a:t>
            </a:r>
            <a:r>
              <a:rPr lang="en-US" sz="2800" spc="-1" dirty="0">
                <a:solidFill>
                  <a:srgbClr val="000000"/>
                </a:solidFill>
                <a:latin typeface="Rockwell"/>
              </a:rPr>
              <a:t> je broj kojim učenik potvrđuje značajne radnje u sustavu</a:t>
            </a:r>
          </a:p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endParaRPr lang="en-US" sz="2800" b="0" strike="noStrike" spc="-1" dirty="0">
              <a:solidFill>
                <a:srgbClr val="000000"/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1467684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29026" y="174752"/>
            <a:ext cx="4855845" cy="513715"/>
          </a:xfrm>
          <a:prstGeom prst="rect">
            <a:avLst/>
          </a:prstGeom>
        </p:spPr>
        <p:txBody>
          <a:bodyPr vert="horz" wrap="square" lIns="0" tIns="12700" rIns="0" bIns="0" rtlCol="0" anchor="ctr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dirty="0">
                <a:solidFill>
                  <a:srgbClr val="FF0000"/>
                </a:solidFill>
              </a:rPr>
              <a:t>Prva </a:t>
            </a:r>
            <a:r>
              <a:rPr sz="3200" b="1" spc="-5" dirty="0">
                <a:solidFill>
                  <a:srgbClr val="FF0000"/>
                </a:solidFill>
              </a:rPr>
              <a:t>prijava </a:t>
            </a:r>
            <a:r>
              <a:rPr sz="3200" b="1" dirty="0">
                <a:solidFill>
                  <a:srgbClr val="FF0000"/>
                </a:solidFill>
              </a:rPr>
              <a:t>u</a:t>
            </a:r>
            <a:r>
              <a:rPr sz="3200" b="1" spc="-85" dirty="0">
                <a:solidFill>
                  <a:srgbClr val="FF0000"/>
                </a:solidFill>
              </a:rPr>
              <a:t> </a:t>
            </a:r>
            <a:r>
              <a:rPr sz="3200" b="1" spc="-5" dirty="0">
                <a:solidFill>
                  <a:srgbClr val="FF0000"/>
                </a:solidFill>
              </a:rPr>
              <a:t>sustav</a:t>
            </a:r>
            <a:endParaRPr sz="3200" b="1" dirty="0">
              <a:solidFill>
                <a:srgbClr val="FF0000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48267" y="1144346"/>
            <a:ext cx="7907866" cy="6533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ts val="2510"/>
              </a:lnSpc>
              <a:spcBef>
                <a:spcPts val="265"/>
              </a:spcBef>
            </a:pPr>
            <a:r>
              <a:rPr sz="2400" b="1" spc="-10" dirty="0" smtClean="0">
                <a:solidFill>
                  <a:srgbClr val="FF0000"/>
                </a:solidFill>
                <a:latin typeface="Rockwell" panose="02060603020205020403" pitchFamily="18" charset="0"/>
                <a:cs typeface="Arial"/>
              </a:rPr>
              <a:t>VAŽNO</a:t>
            </a:r>
            <a:r>
              <a:rPr sz="2400" b="1" spc="-10" dirty="0">
                <a:solidFill>
                  <a:srgbClr val="FF0000"/>
                </a:solidFill>
                <a:latin typeface="Rockwell" panose="02060603020205020403" pitchFamily="18" charset="0"/>
                <a:cs typeface="Arial"/>
              </a:rPr>
              <a:t>!!! </a:t>
            </a:r>
            <a:r>
              <a:rPr sz="2400" spc="-5" dirty="0">
                <a:solidFill>
                  <a:srgbClr val="FF0000"/>
                </a:solidFill>
                <a:latin typeface="Rockwell" panose="02060603020205020403" pitchFamily="18" charset="0"/>
                <a:cs typeface="Arial"/>
              </a:rPr>
              <a:t>- </a:t>
            </a:r>
            <a:r>
              <a:rPr sz="2400" spc="-5" dirty="0">
                <a:latin typeface="Rockwell" panose="02060603020205020403" pitchFamily="18" charset="0"/>
                <a:cs typeface="Arial"/>
              </a:rPr>
              <a:t>SLIJEDITI UPUTE O OBLIKU UNOSA</a:t>
            </a:r>
            <a:r>
              <a:rPr sz="2400" spc="105" dirty="0">
                <a:latin typeface="Rockwell" panose="02060603020205020403" pitchFamily="18" charset="0"/>
                <a:cs typeface="Arial"/>
              </a:rPr>
              <a:t> </a:t>
            </a:r>
            <a:r>
              <a:rPr sz="2400" spc="-5" dirty="0" smtClean="0">
                <a:latin typeface="Rockwell" panose="02060603020205020403" pitchFamily="18" charset="0"/>
                <a:cs typeface="Arial"/>
              </a:rPr>
              <a:t>BROJA</a:t>
            </a:r>
            <a:r>
              <a:rPr lang="hr-HR" sz="2400" dirty="0">
                <a:latin typeface="Rockwell" panose="02060603020205020403" pitchFamily="18" charset="0"/>
                <a:cs typeface="Arial"/>
              </a:rPr>
              <a:t> </a:t>
            </a:r>
            <a:r>
              <a:rPr sz="2400" spc="-5" dirty="0" smtClean="0">
                <a:latin typeface="Rockwell" panose="02060603020205020403" pitchFamily="18" charset="0"/>
                <a:cs typeface="Arial"/>
              </a:rPr>
              <a:t>MOBITELA</a:t>
            </a:r>
            <a:r>
              <a:rPr lang="hr-HR" sz="2400" spc="-5" dirty="0" smtClean="0">
                <a:latin typeface="Rockwell" panose="02060603020205020403" pitchFamily="18" charset="0"/>
                <a:cs typeface="Arial"/>
              </a:rPr>
              <a:t> (JEDAN BROJ-JEDAN UČENIK)</a:t>
            </a:r>
            <a:endParaRPr sz="2400" dirty="0">
              <a:latin typeface="Rockwell" panose="02060603020205020403" pitchFamily="18" charset="0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03831" y="3572256"/>
            <a:ext cx="8522208" cy="16139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6240018" y="3789427"/>
            <a:ext cx="361315" cy="216535"/>
          </a:xfrm>
          <a:custGeom>
            <a:avLst/>
            <a:gdLst/>
            <a:ahLst/>
            <a:cxnLst/>
            <a:rect l="l" t="t" r="r" b="b"/>
            <a:pathLst>
              <a:path w="361314" h="216535">
                <a:moveTo>
                  <a:pt x="0" y="216407"/>
                </a:moveTo>
                <a:lnTo>
                  <a:pt x="361188" y="216407"/>
                </a:lnTo>
                <a:lnTo>
                  <a:pt x="361188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6240018" y="3789427"/>
            <a:ext cx="361315" cy="216535"/>
          </a:xfrm>
          <a:custGeom>
            <a:avLst/>
            <a:gdLst/>
            <a:ahLst/>
            <a:cxnLst/>
            <a:rect l="l" t="t" r="r" b="b"/>
            <a:pathLst>
              <a:path w="361314" h="216535">
                <a:moveTo>
                  <a:pt x="0" y="216407"/>
                </a:moveTo>
                <a:lnTo>
                  <a:pt x="361188" y="216407"/>
                </a:lnTo>
                <a:lnTo>
                  <a:pt x="361188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ln w="2590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7" name="object 7"/>
          <p:cNvSpPr/>
          <p:nvPr/>
        </p:nvSpPr>
        <p:spPr>
          <a:xfrm>
            <a:off x="6240017" y="4222242"/>
            <a:ext cx="288290" cy="215265"/>
          </a:xfrm>
          <a:custGeom>
            <a:avLst/>
            <a:gdLst/>
            <a:ahLst/>
            <a:cxnLst/>
            <a:rect l="l" t="t" r="r" b="b"/>
            <a:pathLst>
              <a:path w="288289" h="215264">
                <a:moveTo>
                  <a:pt x="0" y="214884"/>
                </a:moveTo>
                <a:lnTo>
                  <a:pt x="288036" y="214884"/>
                </a:lnTo>
                <a:lnTo>
                  <a:pt x="288036" y="0"/>
                </a:lnTo>
                <a:lnTo>
                  <a:pt x="0" y="0"/>
                </a:lnTo>
                <a:lnTo>
                  <a:pt x="0" y="21488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8"/>
          <p:cNvSpPr/>
          <p:nvPr/>
        </p:nvSpPr>
        <p:spPr>
          <a:xfrm>
            <a:off x="6240017" y="4222242"/>
            <a:ext cx="288290" cy="215265"/>
          </a:xfrm>
          <a:custGeom>
            <a:avLst/>
            <a:gdLst/>
            <a:ahLst/>
            <a:cxnLst/>
            <a:rect l="l" t="t" r="r" b="b"/>
            <a:pathLst>
              <a:path w="288289" h="215264">
                <a:moveTo>
                  <a:pt x="0" y="214884"/>
                </a:moveTo>
                <a:lnTo>
                  <a:pt x="288036" y="214884"/>
                </a:lnTo>
                <a:lnTo>
                  <a:pt x="288036" y="0"/>
                </a:lnTo>
                <a:lnTo>
                  <a:pt x="0" y="0"/>
                </a:lnTo>
                <a:lnTo>
                  <a:pt x="0" y="214884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6240017" y="4725162"/>
            <a:ext cx="721360" cy="216535"/>
          </a:xfrm>
          <a:custGeom>
            <a:avLst/>
            <a:gdLst/>
            <a:ahLst/>
            <a:cxnLst/>
            <a:rect l="l" t="t" r="r" b="b"/>
            <a:pathLst>
              <a:path w="721360" h="216535">
                <a:moveTo>
                  <a:pt x="0" y="216407"/>
                </a:moveTo>
                <a:lnTo>
                  <a:pt x="720851" y="216407"/>
                </a:lnTo>
                <a:lnTo>
                  <a:pt x="720851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0" name="object 10"/>
          <p:cNvSpPr/>
          <p:nvPr/>
        </p:nvSpPr>
        <p:spPr>
          <a:xfrm>
            <a:off x="6240017" y="4725162"/>
            <a:ext cx="721360" cy="216535"/>
          </a:xfrm>
          <a:custGeom>
            <a:avLst/>
            <a:gdLst/>
            <a:ahLst/>
            <a:cxnLst/>
            <a:rect l="l" t="t" r="r" b="b"/>
            <a:pathLst>
              <a:path w="721360" h="216535">
                <a:moveTo>
                  <a:pt x="0" y="216407"/>
                </a:moveTo>
                <a:lnTo>
                  <a:pt x="720851" y="216407"/>
                </a:lnTo>
                <a:lnTo>
                  <a:pt x="720851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ln w="2590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8854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extShape 1"/>
          <p:cNvSpPr txBox="1"/>
          <p:nvPr/>
        </p:nvSpPr>
        <p:spPr>
          <a:xfrm>
            <a:off x="367560" y="604800"/>
            <a:ext cx="9174240" cy="6046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182880" indent="-182520">
              <a:lnSpc>
                <a:spcPct val="16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ako učenik nema mobitel, može zatražiti slanje PIN-a i TAN-a uz prethodni dogovor na broj mobitela ispitne koordinatorice</a:t>
            </a:r>
          </a:p>
          <a:p>
            <a:pPr marL="182880" indent="-182520">
              <a:lnSpc>
                <a:spcPct val="16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nakon primitka SMS-a učenik se s korisničkom oznakom, lozinkom i PIN-om prijavljuje u sustav ispravno upisujući korisničku oznaku, lozinku i PIN</a:t>
            </a:r>
          </a:p>
        </p:txBody>
      </p:sp>
    </p:spTree>
    <p:extLst>
      <p:ext uri="{BB962C8B-B14F-4D97-AF65-F5344CB8AC3E}">
        <p14:creationId xmlns:p14="http://schemas.microsoft.com/office/powerpoint/2010/main" val="3070733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9989" y="287867"/>
            <a:ext cx="5756277" cy="6407901"/>
          </a:xfrm>
          <a:prstGeom prst="rect">
            <a:avLst/>
          </a:prstGeom>
        </p:spPr>
      </p:pic>
      <p:sp>
        <p:nvSpPr>
          <p:cNvPr id="4" name="Rezervirano mjesto teksta 3"/>
          <p:cNvSpPr>
            <a:spLocks noGrp="1"/>
          </p:cNvSpPr>
          <p:nvPr>
            <p:ph type="body"/>
          </p:nvPr>
        </p:nvSpPr>
        <p:spPr>
          <a:xfrm>
            <a:off x="634182" y="1614108"/>
            <a:ext cx="3657600" cy="1828193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>
                <a:latin typeface="Rockwell Condensed" panose="02060603050405020104" pitchFamily="18" charset="0"/>
              </a:rPr>
              <a:t>Prijava u sustav nakon primitka SMS-a</a:t>
            </a:r>
            <a:endParaRPr lang="hr-HR" dirty="0">
              <a:latin typeface="Rockwell Condensed" panose="020606030504050201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93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Shape 1"/>
          <p:cNvSpPr txBox="1"/>
          <p:nvPr/>
        </p:nvSpPr>
        <p:spPr>
          <a:xfrm>
            <a:off x="677160" y="870120"/>
            <a:ext cx="9041400" cy="51706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pri prvoj prijavi u sustav učenik je dužan prihvatiti i 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Rockwell"/>
              </a:rPr>
              <a:t>TAN-om</a:t>
            </a:r>
            <a:r>
              <a:rPr lang="hr-HR" sz="2800" b="0" strike="noStrike" spc="-1" dirty="0" smtClean="0">
                <a:solidFill>
                  <a:srgbClr val="000000"/>
                </a:solidFill>
                <a:latin typeface="Rockwell"/>
              </a:rPr>
              <a:t> potvrditi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Rockwell"/>
              </a:rPr>
              <a:t> </a:t>
            </a:r>
            <a:r>
              <a:rPr lang="en-US" sz="2800" b="0" i="1" strike="noStrike" spc="-1" dirty="0">
                <a:solidFill>
                  <a:srgbClr val="000000"/>
                </a:solidFill>
                <a:latin typeface="Rockwell"/>
              </a:rPr>
              <a:t>Opće uvjete prijave ispita državne mature i studijskih programa</a:t>
            </a:r>
            <a:endParaRPr lang="en-US" sz="2800" b="0" strike="noStrike" spc="-1" dirty="0">
              <a:solidFill>
                <a:srgbClr val="000000"/>
              </a:solidFill>
              <a:latin typeface="Rockwell"/>
            </a:endParaRPr>
          </a:p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2800" b="1" strike="noStrike" spc="-1" dirty="0">
                <a:solidFill>
                  <a:srgbClr val="000000"/>
                </a:solidFill>
                <a:latin typeface="Rockwell"/>
              </a:rPr>
              <a:t>učenicima koji to ne učine neće biti omogućene prijave ispita državne mature i studijskih programa</a:t>
            </a:r>
            <a:endParaRPr lang="en-US" sz="2800" b="0" strike="noStrike" spc="-1" dirty="0">
              <a:solidFill>
                <a:srgbClr val="000000"/>
              </a:solidFill>
              <a:latin typeface="Rockwell"/>
            </a:endParaRPr>
          </a:p>
          <a:p>
            <a:pPr>
              <a:lnSpc>
                <a:spcPct val="90000"/>
              </a:lnSpc>
              <a:spcBef>
                <a:spcPts val="1199"/>
              </a:spcBef>
            </a:pPr>
            <a:endParaRPr lang="en-US" sz="2800" b="0" strike="noStrike" spc="-1" dirty="0">
              <a:solidFill>
                <a:srgbClr val="000000"/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1981787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Shape 1"/>
          <p:cNvSpPr txBox="1"/>
          <p:nvPr/>
        </p:nvSpPr>
        <p:spPr>
          <a:xfrm>
            <a:off x="677160" y="457200"/>
            <a:ext cx="11298530" cy="626760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7000"/>
          </a:bodyPr>
          <a:lstStyle/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ako se učenik ne uspije prijaviti na stranicu     </a:t>
            </a:r>
          </a:p>
          <a:p>
            <a:pPr>
              <a:lnSpc>
                <a:spcPct val="150000"/>
              </a:lnSpc>
              <a:spcBef>
                <a:spcPts val="1199"/>
              </a:spcBef>
            </a:pPr>
            <a:r>
              <a:rPr lang="en-US" sz="2800" b="0" u="sng" strike="noStrike" spc="-1" dirty="0">
                <a:solidFill>
                  <a:srgbClr val="CC9900"/>
                </a:solidFill>
                <a:uFillTx/>
                <a:latin typeface="Rockwell"/>
                <a:hlinkClick r:id="rId2"/>
              </a:rPr>
              <a:t>www.postani-student.hr</a:t>
            </a: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 zbog pogrešne korisničke oznake, lozinke i/ili PIN-a, sustav će javiti poruku </a:t>
            </a:r>
            <a:r>
              <a:rPr lang="en-US" sz="2800" b="0" i="1" strike="noStrike" spc="-1" dirty="0">
                <a:solidFill>
                  <a:srgbClr val="000000"/>
                </a:solidFill>
                <a:latin typeface="Rockwell"/>
              </a:rPr>
              <a:t>Prijava nije uspjela </a:t>
            </a: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i ponudit će ponovni upis podataka</a:t>
            </a:r>
          </a:p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2800" b="0" strike="noStrike" spc="-1" dirty="0">
                <a:solidFill>
                  <a:srgbClr val="000000"/>
                </a:solidFill>
                <a:latin typeface="Rockwell"/>
              </a:rPr>
              <a:t>pri ponovnome upisu korisničkih podataka sustav će zbog sigurnosnih razloga zahtijevati upis niza znakova koji će biti prikazani na slici</a:t>
            </a:r>
          </a:p>
          <a:p>
            <a:pPr marL="182880" indent="-182520">
              <a:lnSpc>
                <a:spcPct val="150000"/>
              </a:lnSpc>
              <a:spcBef>
                <a:spcPts val="1199"/>
              </a:spcBef>
              <a:buClr>
                <a:srgbClr val="9E3611"/>
              </a:buClr>
              <a:buSzPct val="85000"/>
              <a:buFont typeface="Wingdings" charset="2"/>
              <a:buChar char=""/>
            </a:pPr>
            <a:r>
              <a:rPr lang="en-US" sz="2800" b="1" strike="noStrike" spc="-1" dirty="0">
                <a:solidFill>
                  <a:srgbClr val="000000"/>
                </a:solidFill>
                <a:latin typeface="Rockwell"/>
              </a:rPr>
              <a:t>nužno je pažljivo upisati korisničku oznaku, lozinku i PIN te prepisati navedeni niz znakova sa slike</a:t>
            </a:r>
            <a:endParaRPr lang="en-US" sz="2800" b="0" strike="noStrike" spc="-1" dirty="0">
              <a:solidFill>
                <a:srgbClr val="000000"/>
              </a:solidFill>
              <a:latin typeface="Rockwell"/>
            </a:endParaRPr>
          </a:p>
        </p:txBody>
      </p:sp>
    </p:spTree>
    <p:extLst>
      <p:ext uri="{BB962C8B-B14F-4D97-AF65-F5344CB8AC3E}">
        <p14:creationId xmlns:p14="http://schemas.microsoft.com/office/powerpoint/2010/main" val="129322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1393</Words>
  <Application>Microsoft Office PowerPoint</Application>
  <PresentationFormat>Široki zaslon</PresentationFormat>
  <Paragraphs>108</Paragraphs>
  <Slides>36</Slides>
  <Notes>0</Notes>
  <HiddenSlides>0</HiddenSlides>
  <MMClips>0</MMClips>
  <ScaleCrop>false</ScaleCrop>
  <HeadingPairs>
    <vt:vector size="8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36</vt:i4>
      </vt:variant>
    </vt:vector>
  </HeadingPairs>
  <TitlesOfParts>
    <vt:vector size="45" baseType="lpstr">
      <vt:lpstr>Arial</vt:lpstr>
      <vt:lpstr>Calibri</vt:lpstr>
      <vt:lpstr>Calibri Light</vt:lpstr>
      <vt:lpstr>Rockwell</vt:lpstr>
      <vt:lpstr>Rockwell Condensed</vt:lpstr>
      <vt:lpstr>Times New Roman</vt:lpstr>
      <vt:lpstr>Wingdings</vt:lpstr>
      <vt:lpstr>Tema sustava Office</vt:lpstr>
      <vt:lpstr>Acrobat Document</vt:lpstr>
      <vt:lpstr>PowerPoint prezentacija</vt:lpstr>
      <vt:lpstr>PowerPoint prezentacija</vt:lpstr>
      <vt:lpstr>PowerPoint prezentacija</vt:lpstr>
      <vt:lpstr>PowerPoint prezentacija</vt:lpstr>
      <vt:lpstr>Prva prijava u sustav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PRAVO POLAGANJA PRIJAVLJENIH ISPITA BEZ OBVEZE PLAĆANJA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Pomoć i podrška</vt:lpstr>
      <vt:lpstr>ZADATCI-VAŽNO!!!</vt:lpstr>
      <vt:lpstr>PowerPoint prezentacija</vt:lpstr>
      <vt:lpstr>Kontinuirano pratiti sve informacije koje su objavljene na mrežnim stranicama i stranicama škole</vt:lpstr>
      <vt:lpstr>Dodatne informacije</vt:lpstr>
      <vt:lpstr>PowerPoint prezentacija</vt:lpstr>
      <vt:lpstr>Hvala na pažnji!!!!!!        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Filipa</dc:creator>
  <cp:lastModifiedBy>Korisnik</cp:lastModifiedBy>
  <cp:revision>42</cp:revision>
  <cp:lastPrinted>2021-11-29T10:12:27Z</cp:lastPrinted>
  <dcterms:created xsi:type="dcterms:W3CDTF">2021-11-25T17:04:12Z</dcterms:created>
  <dcterms:modified xsi:type="dcterms:W3CDTF">2023-11-29T21:31:47Z</dcterms:modified>
</cp:coreProperties>
</file>